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4" r:id="rId4"/>
    <p:sldId id="265" r:id="rId5"/>
    <p:sldId id="272" r:id="rId6"/>
    <p:sldId id="273" r:id="rId7"/>
    <p:sldId id="274" r:id="rId8"/>
    <p:sldId id="267" r:id="rId9"/>
    <p:sldId id="257" r:id="rId10"/>
    <p:sldId id="258" r:id="rId11"/>
    <p:sldId id="259" r:id="rId12"/>
    <p:sldId id="260" r:id="rId13"/>
    <p:sldId id="26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34A55-8782-47A8-864C-41840C9E2F93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15511-D179-4772-98C0-3B61487993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15511-D179-4772-98C0-3B61487993E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15511-D179-4772-98C0-3B61487993E5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cindo\Documents\Rede Unida\Imagens\bg_ru_contando_passos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F2F0-0DE2-4ECA-81BB-0E360504195E}" type="datetimeFigureOut">
              <a:rPr lang="pt-BR" smtClean="0"/>
              <a:pPr/>
              <a:t>24/11/2011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D6AA-D5BB-45B9-BF69-DCFDE0B97F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deunida.org.br/noticia/veja-a-programacao-do-encontro-centro-oeste/image/image_view_fullscre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redeunida.org.b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edeunida.org.b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eunida.org.br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http://www.ufmg.br/online/arquivos/rede%20unida.JPG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Encontro Regional </a:t>
            </a:r>
            <a:r>
              <a:rPr lang="pt-BR" dirty="0" smtClean="0"/>
              <a:t>Norte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3645024"/>
            <a:ext cx="5688632" cy="259228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Rede Unida: trazendo para a cena histórias de ousadia na educação e na </a:t>
            </a:r>
            <a:r>
              <a:rPr lang="pt-BR" dirty="0" smtClean="0"/>
              <a:t>saúde</a:t>
            </a:r>
          </a:p>
          <a:p>
            <a:r>
              <a:rPr lang="pt-BR" dirty="0" smtClean="0"/>
              <a:t>A gestão no cotidiano da formação para o SUS</a:t>
            </a:r>
            <a:endParaRPr lang="pt-BR" dirty="0"/>
          </a:p>
        </p:txBody>
      </p:sp>
      <p:pic>
        <p:nvPicPr>
          <p:cNvPr id="5122" name="Picture 2" descr="Veja a programação do Encontro Centro-Oeste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088232" cy="1388675"/>
          </a:xfrm>
          <a:prstGeom prst="rect">
            <a:avLst/>
          </a:prstGeom>
          <a:noFill/>
        </p:spPr>
      </p:pic>
      <p:pic>
        <p:nvPicPr>
          <p:cNvPr id="5124" name="Picture 4" descr="http://www.redeunida.org.br/logo_redeunida.png">
            <a:hlinkClick r:id="rId4" tooltip="Página Inicial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48680"/>
            <a:ext cx="1333500" cy="160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III Congresso Nacional da Rede UNIDA</a:t>
            </a:r>
          </a:p>
          <a:p>
            <a:pPr lvl="1"/>
            <a:r>
              <a:rPr lang="pt-BR" dirty="0" smtClean="0"/>
              <a:t>18 a 21 de novembro de 1997, Salvador/BA;</a:t>
            </a:r>
          </a:p>
          <a:p>
            <a:pPr lvl="1"/>
            <a:r>
              <a:rPr lang="pt-BR" dirty="0" smtClean="0"/>
              <a:t>Renovação da Rede: REDE UNIDA e maior articulação com a comunidade..</a:t>
            </a:r>
          </a:p>
          <a:p>
            <a:pPr lvl="1"/>
            <a:r>
              <a:rPr lang="pt-BR" dirty="0" smtClean="0"/>
              <a:t>Temas: globalização, políticas públicas, gestão, práticas de ensino e atenção à saúde, ética e participação social.</a:t>
            </a:r>
          </a:p>
          <a:p>
            <a:r>
              <a:rPr lang="pt-BR" dirty="0" smtClean="0"/>
              <a:t>IV Congresso Nacional da Rede UNIDA</a:t>
            </a:r>
          </a:p>
          <a:p>
            <a:pPr lvl="1"/>
            <a:r>
              <a:rPr lang="pt-BR" dirty="0" smtClean="0"/>
              <a:t>16 a 19 de outubro de 2001, Londrina/PR;</a:t>
            </a:r>
          </a:p>
          <a:p>
            <a:pPr lvl="1"/>
            <a:r>
              <a:rPr lang="pt-BR" dirty="0" smtClean="0"/>
              <a:t>Tema: “Impulsionando movimentos de mudança na formação e desenvolvimento de profissionais de saúde para o SUS”.</a:t>
            </a:r>
          </a:p>
          <a:p>
            <a:r>
              <a:rPr lang="pt-BR" dirty="0" smtClean="0"/>
              <a:t>V Congresso Nacional da Rede UNIDA</a:t>
            </a:r>
          </a:p>
          <a:p>
            <a:pPr lvl="1"/>
            <a:r>
              <a:rPr lang="pt-BR" dirty="0" smtClean="0"/>
              <a:t>24 a 27 de maio de 2003, Londrina/PR;</a:t>
            </a:r>
          </a:p>
          <a:p>
            <a:pPr lvl="1"/>
            <a:r>
              <a:rPr lang="pt-BR" dirty="0" smtClean="0"/>
              <a:t>Tema: “Governos novos, desafios antigos: investindo sempre nos processos de mudança”.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Congressos da Rede Unida: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6º Congresso Nacional da Rede UNIDA</a:t>
            </a:r>
          </a:p>
          <a:p>
            <a:pPr lvl="1"/>
            <a:r>
              <a:rPr lang="pt-BR" dirty="0" smtClean="0"/>
              <a:t>2 a 5 de julho de 2005, Belo Horizonte/MG;</a:t>
            </a:r>
          </a:p>
          <a:p>
            <a:pPr lvl="1"/>
            <a:r>
              <a:rPr lang="pt-BR" dirty="0" smtClean="0"/>
              <a:t>Tema: “20 anos de parcerias na saúde e na educação”.</a:t>
            </a:r>
          </a:p>
          <a:p>
            <a:r>
              <a:rPr lang="pt-BR" dirty="0" smtClean="0"/>
              <a:t>7º Congresso Nacional da Rede UNIDA</a:t>
            </a:r>
          </a:p>
          <a:p>
            <a:pPr lvl="1"/>
            <a:r>
              <a:rPr lang="pt-BR" dirty="0" smtClean="0"/>
              <a:t>15 a 18 de julho de 2006, Curitiba/PA;</a:t>
            </a:r>
          </a:p>
          <a:p>
            <a:pPr lvl="1"/>
            <a:r>
              <a:rPr lang="pt-BR" dirty="0" smtClean="0"/>
              <a:t>Tema: “Promover saúde e impulsionar mudanças na formação profissional e no cuidado à saúde: uma política de Estado”.</a:t>
            </a:r>
          </a:p>
          <a:p>
            <a:r>
              <a:rPr lang="pt-BR" dirty="0" smtClean="0"/>
              <a:t>8º Congresso Nacional da Rede UNIDA</a:t>
            </a:r>
          </a:p>
          <a:p>
            <a:pPr lvl="1"/>
            <a:r>
              <a:rPr lang="pt-BR" dirty="0" smtClean="0"/>
              <a:t>6 a 9 de maio de 2009, Salvador/BA;</a:t>
            </a:r>
          </a:p>
          <a:p>
            <a:pPr lvl="1"/>
            <a:r>
              <a:rPr lang="pt-BR" dirty="0" smtClean="0"/>
              <a:t>Tema: “SUS: 20 anos de educação, trabalho e cidadania”.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Congressos da Rede Unida:</a:t>
            </a:r>
            <a:endParaRPr lang="pt-BR" dirty="0"/>
          </a:p>
        </p:txBody>
      </p:sp>
      <p:pic>
        <p:nvPicPr>
          <p:cNvPr id="2050" name="Picture 2" descr="http://www.ensp.fiocruz.br/radis/sites/default/files/44/7-congresso-nacional-da-rede-un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818456" y="3231232"/>
            <a:ext cx="4896544" cy="1259632"/>
          </a:xfrm>
          <a:prstGeom prst="rect">
            <a:avLst/>
          </a:prstGeom>
          <a:noFill/>
        </p:spPr>
      </p:pic>
      <p:pic>
        <p:nvPicPr>
          <p:cNvPr id="6" name="Picture 2" descr="2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Alcindo\Documents\Congresso Rede Unida\Artes\logo Congress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16631" y="2852936"/>
            <a:ext cx="50405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1800" y="1600200"/>
            <a:ext cx="6048672" cy="4525963"/>
          </a:xfrm>
        </p:spPr>
        <p:txBody>
          <a:bodyPr/>
          <a:lstStyle/>
          <a:p>
            <a:r>
              <a:rPr lang="pt-BR" dirty="0" smtClean="0"/>
              <a:t>9º Congresso da Rede UNIDA</a:t>
            </a:r>
          </a:p>
          <a:p>
            <a:pPr lvl="1"/>
            <a:r>
              <a:rPr lang="pt-BR" dirty="0" smtClean="0"/>
              <a:t>18  21 de julho de 2010, Porto Alegre/RS</a:t>
            </a:r>
          </a:p>
          <a:p>
            <a:pPr lvl="1"/>
            <a:r>
              <a:rPr lang="pt-BR" dirty="0" smtClean="0"/>
              <a:t>Tema: “Saúde é construção de vida no cotidiano: educação, trabalho e cidadania”.</a:t>
            </a:r>
          </a:p>
          <a:p>
            <a:pPr lvl="1"/>
            <a:r>
              <a:rPr lang="pt-BR" dirty="0" smtClean="0"/>
              <a:t>Fóruns internacionais.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Congressos da Rede Unida: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Alcindo\AppData\Local\Microsoft\Windows\Temporary Internet Files\Content.IE5\3C4YL8S6\Praca Pari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97152"/>
            <a:ext cx="1800200" cy="1350150"/>
          </a:xfrm>
          <a:prstGeom prst="rect">
            <a:avLst/>
          </a:prstGeom>
          <a:noFill/>
        </p:spPr>
      </p:pic>
      <p:pic>
        <p:nvPicPr>
          <p:cNvPr id="22531" name="Picture 3" descr="C:\Users\Alcindo\AppData\Local\Microsoft\Windows\Temporary Internet Files\Content.IE5\3C4YL8S6\Lavradi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1728192" cy="1296144"/>
          </a:xfrm>
          <a:prstGeom prst="rect">
            <a:avLst/>
          </a:prstGeom>
          <a:noFill/>
        </p:spPr>
      </p:pic>
      <p:pic>
        <p:nvPicPr>
          <p:cNvPr id="22530" name="Picture 2" descr="C:\Users\Alcindo\AppData\Local\Microsoft\Windows\Temporary Internet Files\Content.IE5\WHG71T33\Lapa 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1835696" cy="1376772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7824" y="1484784"/>
            <a:ext cx="5832648" cy="504056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 agora?</a:t>
            </a:r>
          </a:p>
          <a:p>
            <a:pPr lvl="1"/>
            <a:r>
              <a:rPr lang="pt-BR" dirty="0" smtClean="0"/>
              <a:t>Contando os passos para o 10º Congresso.</a:t>
            </a:r>
          </a:p>
          <a:p>
            <a:r>
              <a:rPr lang="pt-BR" dirty="0" smtClean="0"/>
              <a:t>O processo de 2010/2011:</a:t>
            </a:r>
          </a:p>
          <a:p>
            <a:pPr lvl="1"/>
            <a:r>
              <a:rPr lang="pt-BR" dirty="0" smtClean="0"/>
              <a:t>Encontro sobre Residências Multiprofissionais, Rio de Janeiro, abril de 2011;</a:t>
            </a:r>
          </a:p>
          <a:p>
            <a:pPr lvl="1"/>
            <a:r>
              <a:rPr lang="pt-BR" dirty="0" smtClean="0"/>
              <a:t>Encontro sobre Trabalho em Saúde, Rio de Janeiro, maio de 2011;</a:t>
            </a:r>
          </a:p>
          <a:p>
            <a:pPr lvl="1"/>
            <a:r>
              <a:rPr lang="pt-BR" dirty="0" smtClean="0"/>
              <a:t>Encontro sobre Educação na Saúde, Porto Alegre, julho de 2011;</a:t>
            </a:r>
          </a:p>
          <a:p>
            <a:pPr lvl="1"/>
            <a:r>
              <a:rPr lang="pt-BR" dirty="0" smtClean="0"/>
              <a:t>Encontro sobre Participação na Saúde, Fortaleza, setembro de 2011;</a:t>
            </a:r>
          </a:p>
          <a:p>
            <a:pPr lvl="1"/>
            <a:r>
              <a:rPr lang="pt-BR" dirty="0" smtClean="0"/>
              <a:t>Encontro sobre a Rede UNIDA, Campo Grande, novembro de 2011;</a:t>
            </a:r>
          </a:p>
          <a:p>
            <a:pPr lvl="1"/>
            <a:r>
              <a:rPr lang="pt-BR" dirty="0" smtClean="0"/>
              <a:t>Encontro sobre a Gestão na Saúde, Belém, novembro de 2011.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Congressos da Rede Unida:</a:t>
            </a:r>
            <a:endParaRPr lang="pt-BR" dirty="0"/>
          </a:p>
        </p:txBody>
      </p:sp>
      <p:pic>
        <p:nvPicPr>
          <p:cNvPr id="22529" name="Picture 1" descr="C:\Users\Alcindo\AppData\Local\Microsoft\Windows\Temporary Internet Files\Content.IE5\3C4YL8S6\Travessa do Ouvidor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1419622" cy="1892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Portal da Rede: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9" name="Picture 3" descr="C:\Users\Alcindo\Pictures\Rede_pág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352928" cy="466512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483768" y="5805264"/>
            <a:ext cx="43924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www.redeunida.org.br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para nossa agenda: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que ainda pode a mudança na formação das profissões da saúde diante dos contextos do sistema de saúde?</a:t>
            </a:r>
          </a:p>
          <a:p>
            <a:r>
              <a:rPr lang="pt-BR" dirty="0" smtClean="0"/>
              <a:t>O que diz para a formação o contexto atual?</a:t>
            </a:r>
          </a:p>
          <a:p>
            <a:r>
              <a:rPr lang="pt-BR" dirty="0" smtClean="0"/>
              <a:t>O que pode a Rede UNIDA nesse processo?</a:t>
            </a:r>
          </a:p>
          <a:p>
            <a:r>
              <a:rPr lang="pt-BR" dirty="0" smtClean="0"/>
              <a:t>Próximos desafios:</a:t>
            </a:r>
          </a:p>
          <a:p>
            <a:pPr lvl="1"/>
            <a:r>
              <a:rPr lang="pt-BR" dirty="0" smtClean="0"/>
              <a:t>O processo de organização do 10º Congresso;</a:t>
            </a:r>
          </a:p>
          <a:p>
            <a:pPr lvl="2"/>
            <a:r>
              <a:rPr lang="pt-BR" dirty="0" smtClean="0"/>
              <a:t>O enraizamento da Rede nas instituições envolvidas.</a:t>
            </a:r>
          </a:p>
          <a:p>
            <a:pPr lvl="1"/>
            <a:r>
              <a:rPr lang="pt-BR" dirty="0" smtClean="0"/>
              <a:t>Apoio à estratégia de vivências e estágios;</a:t>
            </a:r>
          </a:p>
          <a:p>
            <a:pPr lvl="1"/>
            <a:r>
              <a:rPr lang="pt-BR" dirty="0" smtClean="0"/>
              <a:t>Avaliação multicêntrica de experiências de educação permanente em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redeunida.org.br/logo_redeunida.png">
            <a:hlinkClick r:id="rId2" tooltip="Página Inicia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288032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Definindo a Rede UNIDA: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Rede UNIDA foi concebida como espaço de troca e divulgação de experiências, de articulação entre universidades e outras instituições de ensino e pesquisa, serviços de saúde e comunidade, constituída por projetos, instituições e pessoas interessadas em promover mudanças no modelo de atenção, no modelo de ensino em saúde e nas formas de participação social, coerentes com os princípios do SUS, assumindo como sua temática central a formação e capacitação de recursos humanos em saúde </a:t>
            </a:r>
            <a:r>
              <a:rPr lang="pt-BR" sz="2600" dirty="0" smtClean="0"/>
              <a:t>(COSTA </a:t>
            </a:r>
            <a:r>
              <a:rPr lang="pt-BR" sz="2600" dirty="0" err="1" smtClean="0"/>
              <a:t>et</a:t>
            </a:r>
            <a:r>
              <a:rPr lang="pt-BR" sz="2600" dirty="0" smtClean="0"/>
              <a:t> al., 2000, citado por FEUERWERKER, 2002)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origem </a:t>
            </a:r>
            <a:r>
              <a:rPr lang="pt-BR" sz="3200" dirty="0" smtClean="0"/>
              <a:t>(1)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 contexto das mudanças dos sistemas de saúde na segunda metade do século passado;</a:t>
            </a:r>
          </a:p>
          <a:p>
            <a:r>
              <a:rPr lang="pt-BR" dirty="0" smtClean="0"/>
              <a:t>Os movimentos de ajustar a formação dos trabalhadores da saúde às mudanças nos sistemas de saúde:</a:t>
            </a:r>
          </a:p>
          <a:p>
            <a:pPr lvl="1"/>
            <a:r>
              <a:rPr lang="pt-BR" dirty="0" smtClean="0"/>
              <a:t>Mudanças curriculares na década de 70 e seguintes;</a:t>
            </a:r>
          </a:p>
          <a:p>
            <a:pPr lvl="1"/>
            <a:r>
              <a:rPr lang="pt-BR" dirty="0" smtClean="0"/>
              <a:t>Apoio da OPAS e Fundação </a:t>
            </a:r>
            <a:r>
              <a:rPr lang="pt-BR" dirty="0" err="1" smtClean="0"/>
              <a:t>Kellogg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Paradigma da Integração Docente-Assistencial (IDA)</a:t>
            </a:r>
          </a:p>
          <a:p>
            <a:pPr lvl="2"/>
            <a:r>
              <a:rPr lang="pt-BR" dirty="0" smtClean="0"/>
              <a:t>Inserção do estudante na realidade de saúde, com prestação de serviços, como atividade curricular obrigatória durante todo o curso. Amplia a prática de estágios e atividades demonstrativas.</a:t>
            </a:r>
          </a:p>
          <a:p>
            <a:pPr lvl="1"/>
            <a:r>
              <a:rPr lang="pt-BR" dirty="0" smtClean="0"/>
              <a:t>Outubro de 1985, Belo Horizonte, durante o encontro de projetos de saúde da área materno-infantil (Opas/</a:t>
            </a:r>
            <a:r>
              <a:rPr lang="pt-BR" dirty="0" err="1" smtClean="0"/>
              <a:t>Kellogg</a:t>
            </a:r>
            <a:r>
              <a:rPr lang="pt-BR" dirty="0" smtClean="0"/>
              <a:t>), foi criada a Rede IDA, para integração entre os projetos e o desenvolvimento de programas de apoio.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origem </a:t>
            </a:r>
            <a:r>
              <a:rPr lang="pt-BR" sz="3200" dirty="0" smtClean="0"/>
              <a:t>(2)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Os movimentos de ajustar a formação dos trabalhadores da saúde às mudanças nos sistemas de saúde:</a:t>
            </a:r>
          </a:p>
          <a:p>
            <a:pPr lvl="1"/>
            <a:r>
              <a:rPr lang="pt-BR" dirty="0" smtClean="0"/>
              <a:t>(...);</a:t>
            </a:r>
          </a:p>
          <a:p>
            <a:pPr lvl="1"/>
            <a:r>
              <a:rPr lang="pt-BR" dirty="0" smtClean="0"/>
              <a:t>Em 1990, tem início o Programa UNI – Uma Nova Iniciativa na Educação dos Profissionais de Saúde.</a:t>
            </a:r>
          </a:p>
          <a:p>
            <a:pPr lvl="2"/>
            <a:r>
              <a:rPr lang="pt-BR" dirty="0" smtClean="0"/>
              <a:t>Promovido pela Fundação </a:t>
            </a:r>
            <a:r>
              <a:rPr lang="pt-BR" dirty="0" err="1" smtClean="0"/>
              <a:t>Kellogg</a:t>
            </a:r>
            <a:r>
              <a:rPr lang="pt-BR" dirty="0" smtClean="0"/>
              <a:t> para toda a América Latina, com o objetivo de proporcionar maior integração entre ensino, serviços de saúde e comunidade.</a:t>
            </a:r>
          </a:p>
          <a:p>
            <a:pPr lvl="3"/>
            <a:r>
              <a:rPr lang="pt-BR" dirty="0" smtClean="0"/>
              <a:t>Constatação de fragilidade na participação da comunidade na articulação ensino/serviço;</a:t>
            </a:r>
          </a:p>
          <a:p>
            <a:pPr lvl="3"/>
            <a:r>
              <a:rPr lang="pt-BR" dirty="0" smtClean="0"/>
              <a:t>Necessidade de incorporar a </a:t>
            </a:r>
            <a:r>
              <a:rPr lang="pt-BR" dirty="0" err="1" smtClean="0"/>
              <a:t>multiprofissionalidade</a:t>
            </a:r>
            <a:r>
              <a:rPr lang="pt-BR" dirty="0" smtClean="0"/>
              <a:t> nos processos de mudança.</a:t>
            </a:r>
          </a:p>
          <a:p>
            <a:pPr lvl="3"/>
            <a:r>
              <a:rPr lang="pt-BR" dirty="0" smtClean="0"/>
              <a:t>Projetos de desenvolvimento social: </a:t>
            </a:r>
            <a:r>
              <a:rPr lang="pt-BR" dirty="0" err="1" smtClean="0"/>
              <a:t>protagonismo</a:t>
            </a:r>
            <a:r>
              <a:rPr lang="pt-BR" dirty="0" smtClean="0"/>
              <a:t> ativo dos grupos, gradualismo dos processos, paralelismo e simultaneidade das ações e apoio técnico interdisciplinar.</a:t>
            </a:r>
          </a:p>
          <a:p>
            <a:pPr lvl="3"/>
            <a:r>
              <a:rPr lang="pt-BR" dirty="0" smtClean="0"/>
              <a:t>Relevância do Programa UNI:  23 projetos em 11 países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Entidade Jurídica: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57200" y="3068960"/>
            <a:ext cx="4038600" cy="3057203"/>
          </a:xfrm>
        </p:spPr>
        <p:txBody>
          <a:bodyPr/>
          <a:lstStyle/>
          <a:p>
            <a:r>
              <a:rPr lang="pt-BR" dirty="0" smtClean="0"/>
              <a:t>2002, OSCIP</a:t>
            </a:r>
          </a:p>
          <a:p>
            <a:r>
              <a:rPr lang="pt-BR" dirty="0" smtClean="0"/>
              <a:t>“Rede UNIDA de Desenvolvimento de Recursos Humanos”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648200" y="3068960"/>
            <a:ext cx="4038600" cy="3057203"/>
          </a:xfrm>
        </p:spPr>
        <p:txBody>
          <a:bodyPr/>
          <a:lstStyle/>
          <a:p>
            <a:r>
              <a:rPr lang="pt-BR" dirty="0" smtClean="0"/>
              <a:t>2010, Associação Científica</a:t>
            </a:r>
          </a:p>
          <a:p>
            <a:r>
              <a:rPr lang="pt-BR" dirty="0" smtClean="0"/>
              <a:t>“Associação Brasileira da Rede UNIDA”</a:t>
            </a:r>
          </a:p>
          <a:p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1058416" cy="11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redeunida.org.br/logo_redeunida.png">
            <a:hlinkClick r:id="rId3" tooltip="Página Inicial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1045468" cy="126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Estatuto Atual: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smtClean="0"/>
              <a:t>Capítulo II - Dos princípios</a:t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Art.4º. A REDE UNIDA se orientará pelos seguintes princípios: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I- Ser a entidade formal do MOVIMENTO SOCIAL DA REDE UNIDA e a ele estar subordinado;</a:t>
            </a:r>
            <a:br>
              <a:rPr lang="pt-BR" dirty="0" smtClean="0"/>
            </a:br>
            <a:r>
              <a:rPr lang="pt-BR" dirty="0" smtClean="0"/>
              <a:t>II- Ser animadora, ativadora e promotora de discussões contínuas e consultas permanentes, através de espaços físicos e virtuais entre os associados e a comunidade interessada.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 smtClean="0"/>
              <a:t>Capítulo III- Dos objetivos e prerrogativas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Art.5º. O objetivo social da REDE UNIDA é estabelecer parcerias, vínculos,</a:t>
            </a:r>
            <a:br>
              <a:rPr lang="pt-BR" dirty="0" smtClean="0"/>
            </a:br>
            <a:r>
              <a:rPr lang="pt-BR" dirty="0" smtClean="0"/>
              <a:t>relações com pessoas, projetos e instituições comprometidos com a</a:t>
            </a:r>
            <a:br>
              <a:rPr lang="pt-BR" dirty="0" smtClean="0"/>
            </a:br>
            <a:r>
              <a:rPr lang="pt-BR" dirty="0" smtClean="0"/>
              <a:t>renovação permanente na formação e desenvolvimento dos profissionais de</a:t>
            </a:r>
            <a:br>
              <a:rPr lang="pt-BR" dirty="0" smtClean="0"/>
            </a:br>
            <a:r>
              <a:rPr lang="pt-BR" dirty="0" smtClean="0"/>
              <a:t>saúde e na construção de um sistema de saúde equitativo e eficaz com forte</a:t>
            </a:r>
            <a:br>
              <a:rPr lang="pt-BR" dirty="0" smtClean="0"/>
            </a:br>
            <a:r>
              <a:rPr lang="pt-BR" dirty="0" smtClean="0"/>
              <a:t>participação social, contribuindo para a melhoria da qualidade de vida e</a:t>
            </a:r>
            <a:br>
              <a:rPr lang="pt-BR" dirty="0" smtClean="0"/>
            </a:br>
            <a:r>
              <a:rPr lang="pt-BR" dirty="0" smtClean="0"/>
              <a:t>para o exercício da cidadania.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i="1" dirty="0" smtClean="0"/>
              <a:t>Parágrafo único</a:t>
            </a:r>
            <a:r>
              <a:rPr lang="pt-BR" dirty="0" smtClean="0"/>
              <a:t>. A REDE UNIDA, por ter os mesmos objetivos do MOVIMENTO</a:t>
            </a:r>
            <a:br>
              <a:rPr lang="pt-BR" dirty="0" smtClean="0"/>
            </a:br>
            <a:r>
              <a:rPr lang="pt-BR" dirty="0" smtClean="0"/>
              <a:t>SOCIAL DA REDE UNIDA, com este atuará em sintonia quando da viabilização</a:t>
            </a:r>
            <a:br>
              <a:rPr lang="pt-BR" dirty="0" smtClean="0"/>
            </a:br>
            <a:r>
              <a:rPr lang="pt-BR" dirty="0" smtClean="0"/>
              <a:t>de convênios, contratos e outros instrumentos congêneres que dependam de</a:t>
            </a:r>
            <a:br>
              <a:rPr lang="pt-BR" dirty="0" smtClean="0"/>
            </a:br>
            <a:r>
              <a:rPr lang="pt-BR" dirty="0" smtClean="0"/>
              <a:t>formalidades legais, após o debate do MOVIMENTO SOCIAL DA REDE UNIDA. </a:t>
            </a:r>
          </a:p>
          <a:p>
            <a:endParaRPr lang="pt-BR" dirty="0" smtClean="0"/>
          </a:p>
          <a:p>
            <a:r>
              <a:rPr lang="pt-BR" dirty="0" smtClean="0"/>
              <a:t>Art. 14. São órgãos da REDE UNIDA:</a:t>
            </a:r>
            <a:br>
              <a:rPr lang="pt-BR" dirty="0" smtClean="0"/>
            </a:br>
            <a:r>
              <a:rPr lang="pt-BR" dirty="0" smtClean="0"/>
              <a:t>I- Assembléia Geral,</a:t>
            </a:r>
            <a:br>
              <a:rPr lang="pt-BR" dirty="0" smtClean="0"/>
            </a:br>
            <a:r>
              <a:rPr lang="pt-BR" dirty="0" smtClean="0"/>
              <a:t>II- Colegiado Gestor,</a:t>
            </a:r>
          </a:p>
          <a:p>
            <a:pPr lvl="1"/>
            <a:r>
              <a:rPr lang="pt-BR" dirty="0" smtClean="0"/>
              <a:t>Coordenador Nacional, Coordenador Operacional, Coordenador Financeiro, Coordenadores de Eixos Estratégicos (Educação, Gestão, Trabalho e Participação);</a:t>
            </a:r>
          </a:p>
          <a:p>
            <a:r>
              <a:rPr lang="pt-BR" dirty="0" smtClean="0"/>
              <a:t>III- Conselho Fiscal</a:t>
            </a:r>
            <a:endParaRPr lang="pt-BR" dirty="0"/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Estatuto Atual: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Imagem 1" descr="Logo Congre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32967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Rede unida contada pelos seus congressos.</a:t>
            </a:r>
            <a:endParaRPr lang="pt-BR" dirty="0"/>
          </a:p>
        </p:txBody>
      </p:sp>
      <p:pic>
        <p:nvPicPr>
          <p:cNvPr id="23555" name="Picture 3" descr="C:\Users\Alcindo\AppData\Local\Temp\Rar$DI03.013\3 - DSC_1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1401384" cy="1296144"/>
          </a:xfrm>
          <a:prstGeom prst="rect">
            <a:avLst/>
          </a:prstGeom>
          <a:noFill/>
        </p:spPr>
      </p:pic>
      <p:pic>
        <p:nvPicPr>
          <p:cNvPr id="8" name="Picture 2" descr="2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564904"/>
            <a:ext cx="1143000" cy="1143001"/>
          </a:xfrm>
          <a:prstGeom prst="rect">
            <a:avLst/>
          </a:prstGeom>
          <a:noFill/>
        </p:spPr>
      </p:pic>
      <p:pic>
        <p:nvPicPr>
          <p:cNvPr id="9" name="Imagem 8" descr="rede unida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052736"/>
            <a:ext cx="1953766" cy="13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s://lh6.googleusercontent.com/--Pyb6JMy3g0/Tb14eXTMZ1I/AAAAAAAAAJI/snlGWLxSBTE/s912/DSC_05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76672"/>
            <a:ext cx="342175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Congressos da Rede Unida: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Encontro Nacional da Rede de Projetos IDA/Brasil</a:t>
            </a:r>
          </a:p>
          <a:p>
            <a:pPr lvl="1"/>
            <a:r>
              <a:rPr lang="pt-BR" dirty="0" smtClean="0"/>
              <a:t>Abril de 1986, Ouro Preto/MG;</a:t>
            </a:r>
          </a:p>
          <a:p>
            <a:pPr lvl="1"/>
            <a:r>
              <a:rPr lang="pt-BR" dirty="0" smtClean="0"/>
              <a:t>Articulado ao movimento da VIII Conferência Nacional de Saúde;</a:t>
            </a:r>
          </a:p>
          <a:p>
            <a:pPr lvl="1"/>
            <a:r>
              <a:rPr lang="pt-BR" dirty="0" smtClean="0"/>
              <a:t>Temas: grandes marcos políticos que se transformaram em princípios e diretrizes do sistema de saúde.</a:t>
            </a:r>
          </a:p>
          <a:p>
            <a:r>
              <a:rPr lang="pt-BR" dirty="0" smtClean="0"/>
              <a:t>I Congresso da Rede IDA/Brasil</a:t>
            </a:r>
          </a:p>
          <a:p>
            <a:pPr lvl="1"/>
            <a:r>
              <a:rPr lang="pt-BR" dirty="0" smtClean="0"/>
              <a:t>6 a 8 de outubro de 1989, Rio de Janeiro/RJ;</a:t>
            </a:r>
          </a:p>
          <a:p>
            <a:pPr lvl="1"/>
            <a:r>
              <a:rPr lang="pt-BR" dirty="0" smtClean="0"/>
              <a:t>Temas: ampliação da integração entre os projetos IDA e propor novas formas de inserção dos projetos IDA na nova política de saúde.</a:t>
            </a:r>
          </a:p>
          <a:p>
            <a:r>
              <a:rPr lang="pt-BR" dirty="0" smtClean="0"/>
              <a:t>II Congresso Nacional da Rede IDA/Brasil</a:t>
            </a:r>
          </a:p>
          <a:p>
            <a:pPr lvl="1"/>
            <a:r>
              <a:rPr lang="pt-BR" dirty="0" smtClean="0"/>
              <a:t>9 a 12 de junho de 1993, São Paulo/SP;</a:t>
            </a:r>
          </a:p>
          <a:p>
            <a:pPr lvl="1"/>
            <a:r>
              <a:rPr lang="pt-BR" dirty="0" smtClean="0"/>
              <a:t>Temas: políticas e estratégias de construção do SUS e a articulação ensino/serviço.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1005</Words>
  <Application>Microsoft Office PowerPoint</Application>
  <PresentationFormat>Apresentação na tela (4:3)</PresentationFormat>
  <Paragraphs>96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Encontro Regional Norte</vt:lpstr>
      <vt:lpstr>Definindo a Rede UNIDA:</vt:lpstr>
      <vt:lpstr>A origem (1):</vt:lpstr>
      <vt:lpstr>A origem (2):</vt:lpstr>
      <vt:lpstr>A Entidade Jurídica:</vt:lpstr>
      <vt:lpstr>O Estatuto Atual:</vt:lpstr>
      <vt:lpstr>O Estatuto Atual:</vt:lpstr>
      <vt:lpstr>A Rede unida contada pelos seus congressos.</vt:lpstr>
      <vt:lpstr>Congressos da Rede Unida:</vt:lpstr>
      <vt:lpstr>Slide 10</vt:lpstr>
      <vt:lpstr>Congressos da Rede Unida:</vt:lpstr>
      <vt:lpstr>Congressos da Rede Unida:</vt:lpstr>
      <vt:lpstr>Congressos da Rede Unida:</vt:lpstr>
      <vt:lpstr>O Portal da Rede:</vt:lpstr>
      <vt:lpstr>Questões para nossa agenda: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Alcindo</dc:creator>
  <cp:lastModifiedBy>p</cp:lastModifiedBy>
  <cp:revision>14</cp:revision>
  <dcterms:created xsi:type="dcterms:W3CDTF">2011-11-02T21:19:13Z</dcterms:created>
  <dcterms:modified xsi:type="dcterms:W3CDTF">2011-11-24T13:58:13Z</dcterms:modified>
</cp:coreProperties>
</file>