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83" r:id="rId3"/>
    <p:sldId id="286" r:id="rId4"/>
    <p:sldId id="284" r:id="rId5"/>
    <p:sldId id="288" r:id="rId6"/>
    <p:sldId id="287" r:id="rId7"/>
    <p:sldId id="285" r:id="rId8"/>
    <p:sldId id="265" r:id="rId9"/>
    <p:sldId id="282" r:id="rId10"/>
    <p:sldId id="279" r:id="rId11"/>
    <p:sldId id="269" r:id="rId12"/>
    <p:sldId id="263" r:id="rId13"/>
    <p:sldId id="278" r:id="rId14"/>
    <p:sldId id="264" r:id="rId15"/>
    <p:sldId id="273" r:id="rId16"/>
    <p:sldId id="274" r:id="rId17"/>
    <p:sldId id="271" r:id="rId18"/>
    <p:sldId id="275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7AD70-6A97-47B3-BCC7-DA9CBB408AE2}" type="datetimeFigureOut">
              <a:rPr lang="pt-BR" smtClean="0"/>
              <a:pPr/>
              <a:t>22/03/2012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4CA6E-D8C7-44CC-AFDF-EF7B234845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60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894ECE0-346D-431F-8002-835DB2BFC46A}" type="slidenum">
              <a:rPr lang="pt-BR" smtClean="0">
                <a:latin typeface="Arial" charset="0"/>
              </a:rPr>
              <a:pPr eaLnBrk="1" hangingPunct="1"/>
              <a:t>10</a:t>
            </a:fld>
            <a:endParaRPr lang="pt-BR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0DEF5A3-DD3B-4F90-A9CF-101EEC9A113F}" type="slidenum">
              <a:rPr lang="pt-BR" smtClean="0">
                <a:latin typeface="Arial" charset="0"/>
              </a:rPr>
              <a:pPr eaLnBrk="1" hangingPunct="1"/>
              <a:t>13</a:t>
            </a:fld>
            <a:endParaRPr lang="pt-BR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 dirty="0" smtClean="0"/>
              <a:t>Porosidade como realidades que se afetam e se interpenetram . Benjamin em sua viagem Nápoles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EAB0777-4C60-462E-A92C-CDAFD498799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sz="2800" b="1" dirty="0" smtClean="0">
                <a:solidFill>
                  <a:schemeClr val="tx1"/>
                </a:solidFill>
              </a:rPr>
              <a:t>OU MULTIPLICIDADES E SUA GESTÃO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FFFF00"/>
                </a:solidFill>
              </a:rPr>
              <a:t>A GESTÃO E SUAS MULTIPLICIDADES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32170" y="6453336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robaduy@gmail.com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538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spect="1" noChangeArrowheads="1"/>
          </p:cNvSpPr>
          <p:nvPr isPhoto="1"/>
        </p:nvSpPr>
        <p:spPr bwMode="auto">
          <a:xfrm>
            <a:off x="0" y="24"/>
            <a:ext cx="9144000" cy="6858000"/>
          </a:xfrm>
          <a:prstGeom prst="rect">
            <a:avLst/>
          </a:prstGeom>
          <a:blipFill dpi="0" rotWithShape="1">
            <a:blip r:embed="rId3" cstate="print">
              <a:lum bright="70000" contrast="-70000"/>
            </a:blip>
            <a:srcRect/>
            <a:stretch>
              <a:fillRect r="-1250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200000"/>
              </a:lnSpc>
              <a:buFont typeface="Wingdings" pitchFamily="2" charset="2"/>
              <a:buChar char="ü"/>
              <a:defRPr/>
            </a:pPr>
            <a:endParaRPr lang="pt-PT" sz="2000" i="1">
              <a:latin typeface="Arial" charset="0"/>
            </a:endParaRP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4687888" y="158750"/>
            <a:ext cx="184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pt-BR" sz="2800" b="1">
              <a:latin typeface="Verdana" pitchFamily="34" charset="0"/>
            </a:endParaRPr>
          </a:p>
          <a:p>
            <a:pPr algn="ctr" eaLnBrk="1" hangingPunct="1"/>
            <a:endParaRPr lang="pt-BR" sz="2800" b="1">
              <a:latin typeface="Verdana" pitchFamily="34" charset="0"/>
            </a:endParaRP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365125" y="3111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PT" sz="2000" b="1">
              <a:latin typeface="Verdana" pitchFamily="34" charset="0"/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-5114" y="24"/>
            <a:ext cx="9144000" cy="7257371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buClr>
                <a:schemeClr val="hlink"/>
              </a:buClr>
              <a:buSzPct val="120000"/>
            </a:pPr>
            <a:endParaRPr lang="pt-BR" sz="2800" b="1" dirty="0" smtClean="0">
              <a:ln w="50800"/>
              <a:solidFill>
                <a:schemeClr val="bg1">
                  <a:shade val="50000"/>
                </a:schemeClr>
              </a:solidFill>
              <a:latin typeface="Arial Rounded MT Bold" pitchFamily="34" charset="0"/>
            </a:endParaRPr>
          </a:p>
          <a:p>
            <a:pPr algn="ctr" eaLnBrk="1" hangingPunct="1">
              <a:lnSpc>
                <a:spcPct val="130000"/>
              </a:lnSpc>
              <a:buClr>
                <a:schemeClr val="hlink"/>
              </a:buClr>
              <a:buSzPct val="120000"/>
            </a:pPr>
            <a:r>
              <a:rPr lang="pt-BR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Rounded MT Bold" pitchFamily="34" charset="0"/>
              </a:rPr>
              <a:t>Caixa </a:t>
            </a:r>
            <a:r>
              <a:rPr lang="pt-BR" sz="2800" b="1" dirty="0">
                <a:ln w="50800"/>
                <a:solidFill>
                  <a:schemeClr val="bg1">
                    <a:shade val="50000"/>
                  </a:schemeClr>
                </a:solidFill>
                <a:latin typeface="Arial Rounded MT Bold" pitchFamily="34" charset="0"/>
              </a:rPr>
              <a:t>de ferramentas marcada pelos </a:t>
            </a:r>
            <a:r>
              <a:rPr lang="pt-BR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Arial Rounded MT Bold" pitchFamily="34" charset="0"/>
              </a:rPr>
              <a:t>afetamentos</a:t>
            </a:r>
            <a:r>
              <a:rPr lang="pt-BR" sz="2800" b="1" dirty="0">
                <a:ln w="50800"/>
                <a:solidFill>
                  <a:schemeClr val="bg1">
                    <a:shade val="50000"/>
                  </a:schemeClr>
                </a:solidFill>
                <a:latin typeface="Arial Rounded MT Bold" pitchFamily="34" charset="0"/>
              </a:rPr>
              <a:t> e tensões-potência, problematizando a gestão de cada </a:t>
            </a:r>
            <a:r>
              <a:rPr lang="pt-BR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Rounded MT Bold" pitchFamily="34" charset="0"/>
              </a:rPr>
              <a:t>situação </a:t>
            </a:r>
            <a:endParaRPr lang="pt-BR" sz="2800" b="1" dirty="0">
              <a:ln w="50800"/>
              <a:solidFill>
                <a:schemeClr val="bg1">
                  <a:shade val="50000"/>
                </a:schemeClr>
              </a:solidFill>
              <a:latin typeface="Arial Rounded MT Bold" pitchFamily="34" charset="0"/>
            </a:endParaRPr>
          </a:p>
          <a:p>
            <a:pPr algn="ctr" eaLnBrk="1" hangingPunct="1"/>
            <a:endParaRPr lang="pt-BR" sz="2800" b="1" dirty="0" smtClean="0">
              <a:ln w="50800"/>
              <a:solidFill>
                <a:schemeClr val="bg1">
                  <a:shade val="50000"/>
                </a:schemeClr>
              </a:solidFill>
              <a:latin typeface="Arial Rounded MT Bold" pitchFamily="34" charset="0"/>
            </a:endParaRPr>
          </a:p>
          <a:p>
            <a:pPr algn="ctr" eaLnBrk="1" hangingPunct="1"/>
            <a:r>
              <a:rPr lang="pt-BR" sz="2800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Rounded MT Bold" pitchFamily="34" charset="0"/>
              </a:rPr>
              <a:t>A  </a:t>
            </a:r>
            <a:r>
              <a:rPr lang="pt-BR" sz="2800" b="1" dirty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Rounded MT Bold" pitchFamily="34" charset="0"/>
              </a:rPr>
              <a:t>CAIXA DE FERRAMENTAS VIBRÁTIL</a:t>
            </a:r>
          </a:p>
          <a:p>
            <a:pPr algn="ctr" eaLnBrk="1" hangingPunct="1">
              <a:lnSpc>
                <a:spcPct val="150000"/>
              </a:lnSpc>
            </a:pPr>
            <a:endParaRPr lang="pt-B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caixa de ferramenta que monta, desmonta, quebra, destrói,  constrói suas próprias ferramentas,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produzida nos encontros e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produzindo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encontros e conhecendo coletivos gestores descentralizados . </a:t>
            </a:r>
          </a:p>
          <a:p>
            <a:pPr algn="ctr" eaLnBrk="1" hangingPunct="1">
              <a:lnSpc>
                <a:spcPct val="150000"/>
              </a:lnSpc>
            </a:pPr>
            <a:endParaRPr lang="pt-BR" sz="2400" b="1" dirty="0" smtClean="0">
              <a:ln w="50800"/>
              <a:solidFill>
                <a:schemeClr val="bg1">
                  <a:shade val="50000"/>
                </a:schemeClr>
              </a:solidFill>
              <a:latin typeface="Arial Rounded MT Bold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pt-PT" sz="2800" b="1" dirty="0">
              <a:ln w="50800"/>
              <a:solidFill>
                <a:schemeClr val="bg1">
                  <a:shade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5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5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9248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O APOIO: </a:t>
            </a:r>
            <a:r>
              <a:rPr lang="pt-BR" sz="2400" b="1" dirty="0"/>
              <a:t>Intensa rede de conversações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8424936" cy="47865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2000" b="1" dirty="0" smtClean="0"/>
              <a:t>Varia de acordo com </a:t>
            </a:r>
            <a:r>
              <a:rPr lang="pt-BR" sz="2000" b="1" dirty="0"/>
              <a:t>características específicas de cada </a:t>
            </a:r>
            <a:r>
              <a:rPr lang="pt-BR" sz="2000" b="1" dirty="0" smtClean="0"/>
              <a:t>Unidade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pt-BR" sz="2000" b="1" dirty="0" smtClean="0"/>
              <a:t> de Saúde, de cada apoiador </a:t>
            </a:r>
            <a:r>
              <a:rPr lang="pt-BR" sz="2000" b="1" dirty="0"/>
              <a:t>e da relação entre eles e os </a:t>
            </a:r>
            <a:r>
              <a:rPr lang="pt-BR" sz="2000" b="1" dirty="0" smtClean="0"/>
              <a:t>trabalhadores;</a:t>
            </a:r>
            <a:endParaRPr lang="pt-BR" sz="2000" b="1" dirty="0"/>
          </a:p>
          <a:p>
            <a:endParaRPr lang="pt-BR" sz="2000" b="1" dirty="0" smtClean="0"/>
          </a:p>
          <a:p>
            <a:pPr>
              <a:lnSpc>
                <a:spcPct val="120000"/>
              </a:lnSpc>
            </a:pPr>
            <a:r>
              <a:rPr lang="pt-BR" sz="2000" b="1" dirty="0" smtClean="0"/>
              <a:t>Presença constante e periódica:</a:t>
            </a:r>
          </a:p>
          <a:p>
            <a:pPr lvl="1">
              <a:lnSpc>
                <a:spcPct val="120000"/>
              </a:lnSpc>
            </a:pPr>
            <a:r>
              <a:rPr lang="pt-BR" sz="2000" b="1" dirty="0"/>
              <a:t>ampliação do debate acerca </a:t>
            </a:r>
            <a:r>
              <a:rPr lang="pt-BR" sz="2000" b="1" dirty="0" smtClean="0"/>
              <a:t>do trabalho, seu conflitos e potencialidades</a:t>
            </a:r>
          </a:p>
          <a:p>
            <a:pPr lvl="1"/>
            <a:endParaRPr lang="pt-BR" sz="2000" b="1" dirty="0" smtClean="0"/>
          </a:p>
          <a:p>
            <a:pPr>
              <a:lnSpc>
                <a:spcPct val="120000"/>
              </a:lnSpc>
            </a:pPr>
            <a:r>
              <a:rPr lang="pt-BR" sz="2000" b="1" dirty="0" smtClean="0"/>
              <a:t>Considerando as </a:t>
            </a:r>
            <a:r>
              <a:rPr lang="pt-BR" sz="2000" b="1" dirty="0"/>
              <a:t>dificuldades </a:t>
            </a:r>
            <a:r>
              <a:rPr lang="pt-BR" sz="2000" b="1" dirty="0" smtClean="0"/>
              <a:t>do e no cotidiano</a:t>
            </a:r>
          </a:p>
          <a:p>
            <a:pPr marL="0" indent="0" algn="ctr">
              <a:lnSpc>
                <a:spcPct val="120000"/>
              </a:lnSpc>
              <a:buNone/>
            </a:pPr>
            <a:endParaRPr lang="pt-BR" sz="2000" b="1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pt-BR" sz="2000" b="1" dirty="0" smtClean="0"/>
              <a:t>CONSTRUÇÃO COMPARTILHADA DE SOLUÇÕES PARA O ENFRENTAMENTO DOS PROBLEMAS</a:t>
            </a:r>
          </a:p>
          <a:p>
            <a:endParaRPr lang="pt-BR" sz="1600" dirty="0"/>
          </a:p>
        </p:txBody>
      </p:sp>
      <p:pic>
        <p:nvPicPr>
          <p:cNvPr id="4" name="Picture 8" descr="arach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40335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0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4330824" cy="5135563"/>
          </a:xfrm>
        </p:spPr>
        <p:txBody>
          <a:bodyPr>
            <a:normAutofit/>
          </a:bodyPr>
          <a:lstStyle/>
          <a:p>
            <a:r>
              <a:rPr lang="pt-BR" sz="2000" b="1" dirty="0"/>
              <a:t>A</a:t>
            </a:r>
            <a:r>
              <a:rPr lang="pt-BR" sz="2000" b="1" dirty="0" smtClean="0"/>
              <a:t> </a:t>
            </a:r>
            <a:r>
              <a:rPr lang="pt-BR" sz="2000" b="1" dirty="0"/>
              <a:t>ação </a:t>
            </a:r>
            <a:r>
              <a:rPr lang="pt-BR" sz="2000" b="1" dirty="0" smtClean="0"/>
              <a:t>cotidiana </a:t>
            </a:r>
            <a:r>
              <a:rPr lang="pt-BR" sz="2000" b="1" dirty="0"/>
              <a:t>deveria </a:t>
            </a:r>
            <a:r>
              <a:rPr lang="pt-BR" sz="2000" b="1" dirty="0" smtClean="0"/>
              <a:t>pressupor: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 </a:t>
            </a:r>
            <a:r>
              <a:rPr lang="pt-BR" sz="2000" b="1" dirty="0">
                <a:solidFill>
                  <a:srgbClr val="FFFF00"/>
                </a:solidFill>
              </a:rPr>
              <a:t>a criação de espaços </a:t>
            </a:r>
            <a:r>
              <a:rPr lang="pt-BR" sz="2000" b="1" dirty="0" smtClean="0">
                <a:solidFill>
                  <a:srgbClr val="FFFF00"/>
                </a:solidFill>
              </a:rPr>
              <a:t>de reflexão </a:t>
            </a:r>
            <a:r>
              <a:rPr lang="pt-BR" sz="2000" b="1" dirty="0">
                <a:solidFill>
                  <a:srgbClr val="FFFF00"/>
                </a:solidFill>
              </a:rPr>
              <a:t>da prática dos trabalhadores </a:t>
            </a:r>
            <a:r>
              <a:rPr lang="pt-BR" sz="2000" b="1" dirty="0" smtClean="0">
                <a:solidFill>
                  <a:srgbClr val="FFFF00"/>
                </a:solidFill>
              </a:rPr>
              <a:t>dos diversos níveis de atenção, </a:t>
            </a:r>
            <a:r>
              <a:rPr lang="pt-BR" sz="2000" b="1" dirty="0">
                <a:solidFill>
                  <a:srgbClr val="FFFF00"/>
                </a:solidFill>
              </a:rPr>
              <a:t>em constante diálogo com </a:t>
            </a:r>
            <a:r>
              <a:rPr lang="pt-BR" sz="2000" b="1" dirty="0" smtClean="0">
                <a:solidFill>
                  <a:srgbClr val="FFFF00"/>
                </a:solidFill>
              </a:rPr>
              <a:t>os diversos espaços de produção do cuidado e gestão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desencadear </a:t>
            </a:r>
            <a:r>
              <a:rPr lang="pt-BR" sz="2000" b="1" dirty="0"/>
              <a:t>mecanismos </a:t>
            </a:r>
            <a:r>
              <a:rPr lang="pt-BR" sz="2000" b="1" dirty="0" smtClean="0"/>
              <a:t>vivos e </a:t>
            </a:r>
            <a:r>
              <a:rPr lang="pt-BR" sz="2000" b="1" dirty="0"/>
              <a:t>ativos para mobilizar o debate e a reflexão </a:t>
            </a:r>
            <a:r>
              <a:rPr lang="pt-BR" sz="2000" b="1" dirty="0" smtClean="0"/>
              <a:t>dos trabalhadores </a:t>
            </a:r>
            <a:r>
              <a:rPr lang="pt-BR" sz="2000" b="1" dirty="0"/>
              <a:t>sobre o processo de cuidado.</a:t>
            </a:r>
          </a:p>
        </p:txBody>
      </p:sp>
      <p:pic>
        <p:nvPicPr>
          <p:cNvPr id="10" name="Picture 5" descr="rizoma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9212" y="1752600"/>
            <a:ext cx="3076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248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Apoio institucional e matricial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0" y="395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9462" name="Picture 6" descr="Profa Rossana Baduy fig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5250"/>
            <a:ext cx="7345363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Apoio institucional e matricial</a:t>
            </a:r>
            <a:endParaRPr lang="pt-BR" b="1" dirty="0">
              <a:solidFill>
                <a:srgbClr val="FFFF00"/>
              </a:solidFill>
            </a:endParaRPr>
          </a:p>
        </p:txBody>
      </p:sp>
      <p:pic>
        <p:nvPicPr>
          <p:cNvPr id="10" name="Picture 5" descr="rizoma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4923" y="0"/>
            <a:ext cx="2459077" cy="304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1844824"/>
            <a:ext cx="5844870" cy="3899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/>
              <a:t>Desenvolver ações de </a:t>
            </a:r>
            <a:r>
              <a:rPr lang="pt-BR" sz="2400" b="1" dirty="0"/>
              <a:t>apoio com </a:t>
            </a:r>
            <a:r>
              <a:rPr lang="pt-BR" sz="2400" b="1" dirty="0" smtClean="0"/>
              <a:t>base: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/>
              <a:t>nos projetos da gestão formal,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/>
              <a:t>na </a:t>
            </a:r>
            <a:r>
              <a:rPr lang="pt-BR" sz="2400" b="1" dirty="0"/>
              <a:t>regulação da </a:t>
            </a:r>
            <a:r>
              <a:rPr lang="pt-BR" sz="2400" b="1" dirty="0" smtClean="0"/>
              <a:t>assistência,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FFFF00"/>
                </a:solidFill>
              </a:rPr>
              <a:t>na </a:t>
            </a:r>
            <a:r>
              <a:rPr lang="pt-BR" sz="2400" b="1" dirty="0">
                <a:solidFill>
                  <a:srgbClr val="FFFF00"/>
                </a:solidFill>
              </a:rPr>
              <a:t>gestão da clínica</a:t>
            </a:r>
            <a:r>
              <a:rPr lang="pt-BR" sz="2400" b="1" dirty="0"/>
              <a:t>, </a:t>
            </a:r>
            <a:endParaRPr lang="pt-BR" sz="2400" b="1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66FF33"/>
                </a:solidFill>
              </a:rPr>
              <a:t>na </a:t>
            </a:r>
            <a:r>
              <a:rPr lang="pt-BR" sz="2400" b="1" dirty="0">
                <a:solidFill>
                  <a:srgbClr val="66FF33"/>
                </a:solidFill>
              </a:rPr>
              <a:t>vigilância em saúde</a:t>
            </a:r>
            <a:r>
              <a:rPr lang="pt-BR" sz="2400" b="1" dirty="0"/>
              <a:t> e </a:t>
            </a:r>
            <a:endParaRPr lang="pt-BR" sz="2400" b="1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00B0F0"/>
                </a:solidFill>
              </a:rPr>
              <a:t>na</a:t>
            </a:r>
            <a:r>
              <a:rPr lang="pt-BR" sz="2400" b="1" dirty="0" smtClean="0"/>
              <a:t> </a:t>
            </a:r>
            <a:r>
              <a:rPr lang="pt-BR" sz="2400" b="1" dirty="0" smtClean="0">
                <a:solidFill>
                  <a:srgbClr val="00B0F0"/>
                </a:solidFill>
              </a:rPr>
              <a:t>gestão </a:t>
            </a:r>
            <a:r>
              <a:rPr lang="pt-BR" sz="2400" b="1" dirty="0">
                <a:solidFill>
                  <a:srgbClr val="00B0F0"/>
                </a:solidFill>
              </a:rPr>
              <a:t>de processos de </a:t>
            </a:r>
            <a:r>
              <a:rPr lang="pt-BR" sz="2400" b="1" dirty="0" smtClean="0">
                <a:solidFill>
                  <a:srgbClr val="00B0F0"/>
                </a:solidFill>
              </a:rPr>
              <a:t>trabalho para a </a:t>
            </a:r>
          </a:p>
          <a:p>
            <a:pPr lvl="1">
              <a:lnSpc>
                <a:spcPct val="150000"/>
              </a:lnSpc>
            </a:pPr>
            <a:r>
              <a:rPr lang="pt-BR" sz="2400" b="1" dirty="0" smtClean="0">
                <a:solidFill>
                  <a:srgbClr val="00B0F0"/>
                </a:solidFill>
              </a:rPr>
              <a:t>produção do cuidado</a:t>
            </a:r>
            <a:r>
              <a:rPr lang="pt-BR" sz="2400" b="1" dirty="0" smtClean="0"/>
              <a:t>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6424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Espaço de educação permanente em saúde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57200" y="1882808"/>
            <a:ext cx="8229600" cy="2770328"/>
          </a:xfrm>
        </p:spPr>
        <p:txBody>
          <a:bodyPr/>
          <a:lstStyle/>
          <a:p>
            <a:pPr marL="64008" indent="0" algn="ctr">
              <a:buNone/>
            </a:pPr>
            <a:r>
              <a:rPr lang="pt-BR" sz="2400" b="1" dirty="0" smtClean="0">
                <a:solidFill>
                  <a:srgbClr val="66FF33"/>
                </a:solidFill>
              </a:rPr>
              <a:t>Espaço de reflexão da prática, reconhecer potencialidades, saberes e concepções em movimento.</a:t>
            </a:r>
          </a:p>
          <a:p>
            <a:pPr marL="64008" indent="0" algn="ctr">
              <a:buNone/>
            </a:pPr>
            <a:r>
              <a:rPr lang="pt-BR" sz="2400" b="1" dirty="0" smtClean="0">
                <a:solidFill>
                  <a:srgbClr val="66FF33"/>
                </a:solidFill>
              </a:rPr>
              <a:t>Produção </a:t>
            </a:r>
            <a:r>
              <a:rPr lang="pt-BR" sz="2400" b="1" dirty="0">
                <a:solidFill>
                  <a:srgbClr val="66FF33"/>
                </a:solidFill>
              </a:rPr>
              <a:t>ativa </a:t>
            </a:r>
            <a:r>
              <a:rPr lang="pt-BR" sz="2400" b="1" dirty="0" smtClean="0">
                <a:solidFill>
                  <a:srgbClr val="66FF33"/>
                </a:solidFill>
              </a:rPr>
              <a:t>de</a:t>
            </a:r>
            <a:endParaRPr lang="pt-BR" sz="2400" b="1" dirty="0">
              <a:solidFill>
                <a:srgbClr val="66FF33"/>
              </a:solidFill>
            </a:endParaRPr>
          </a:p>
          <a:p>
            <a:pPr marL="64008" indent="0" algn="ctr">
              <a:buNone/>
            </a:pPr>
            <a:r>
              <a:rPr lang="pt-BR" sz="2400" b="1" dirty="0">
                <a:solidFill>
                  <a:srgbClr val="66FF33"/>
                </a:solidFill>
              </a:rPr>
              <a:t>aproximação entre distintos lugares da </a:t>
            </a:r>
            <a:r>
              <a:rPr lang="pt-BR" sz="2400" b="1" dirty="0" smtClean="0">
                <a:solidFill>
                  <a:srgbClr val="66FF33"/>
                </a:solidFill>
              </a:rPr>
              <a:t>rede</a:t>
            </a:r>
            <a:r>
              <a:rPr lang="pt-BR" sz="2400" dirty="0" smtClean="0"/>
              <a:t>.</a:t>
            </a:r>
          </a:p>
          <a:p>
            <a:pPr marL="64008" indent="0" algn="ctr">
              <a:buNone/>
            </a:pPr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4149080"/>
            <a:ext cx="8928992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64008" indent="0" algn="ctr">
              <a:buNone/>
            </a:pPr>
            <a:r>
              <a:rPr lang="pt-BR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Matriciamento</a:t>
            </a:r>
            <a:r>
              <a:rPr lang="pt-B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 reflexão compartilhada</a:t>
            </a:r>
          </a:p>
          <a:p>
            <a:pPr marL="64008" indent="0" algn="ctr">
              <a:buNone/>
            </a:pPr>
            <a:r>
              <a:rPr lang="pt-B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sobre </a:t>
            </a:r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diversas situações aproximando diversos saberes e </a:t>
            </a:r>
          </a:p>
          <a:p>
            <a:pPr marL="64008" indent="0" algn="ctr">
              <a:buNone/>
            </a:pPr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práticas </a:t>
            </a:r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especializados considerando </a:t>
            </a:r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complexidade e </a:t>
            </a:r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dos problemas de saúde e a singularidade </a:t>
            </a:r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das </a:t>
            </a:r>
          </a:p>
          <a:p>
            <a:pPr marL="64008" indent="0" algn="ctr">
              <a:buNone/>
            </a:pPr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situações .</a:t>
            </a:r>
            <a:endParaRPr lang="pt-B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pt-B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2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457200" y="1722437"/>
            <a:ext cx="8075240" cy="4525963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ação </a:t>
            </a:r>
            <a:r>
              <a:rPr lang="pt-BR" sz="2000" b="1" dirty="0"/>
              <a:t>de agregar e combinar diferentes saberes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enfrentar </a:t>
            </a:r>
            <a:r>
              <a:rPr lang="pt-BR" sz="2000" b="1" dirty="0"/>
              <a:t>a complexidade dos </a:t>
            </a:r>
            <a:r>
              <a:rPr lang="pt-BR" sz="2000" b="1" dirty="0" smtClean="0"/>
              <a:t>problemas de </a:t>
            </a:r>
            <a:r>
              <a:rPr lang="pt-BR" sz="2000" b="1" dirty="0"/>
              <a:t>saúde, </a:t>
            </a:r>
            <a:endParaRPr lang="pt-BR" sz="2000" b="1" dirty="0" smtClean="0"/>
          </a:p>
          <a:p>
            <a:endParaRPr lang="pt-BR" sz="2000" b="1" dirty="0" smtClean="0"/>
          </a:p>
          <a:p>
            <a:r>
              <a:rPr lang="pt-BR" sz="2000" b="1" dirty="0" smtClean="0"/>
              <a:t>produzindo </a:t>
            </a:r>
            <a:r>
              <a:rPr lang="pt-BR" sz="2000" b="1" dirty="0"/>
              <a:t>conhecimento </a:t>
            </a:r>
            <a:r>
              <a:rPr lang="pt-BR" sz="2000" b="1" dirty="0" smtClean="0"/>
              <a:t>mútuo e </a:t>
            </a:r>
            <a:r>
              <a:rPr lang="pt-BR" sz="2000" b="1" dirty="0"/>
              <a:t>trocas, </a:t>
            </a:r>
            <a:endParaRPr lang="pt-BR" sz="2000" b="1" dirty="0" smtClean="0"/>
          </a:p>
          <a:p>
            <a:endParaRPr lang="pt-BR" sz="2000" b="1" dirty="0" smtClean="0"/>
          </a:p>
          <a:p>
            <a:r>
              <a:rPr lang="pt-BR" sz="2000" b="1" dirty="0" smtClean="0"/>
              <a:t>reconhecendo </a:t>
            </a:r>
            <a:r>
              <a:rPr lang="pt-BR" sz="2000" b="1" dirty="0"/>
              <a:t>os saberes produzidos n</a:t>
            </a:r>
            <a:r>
              <a:rPr lang="pt-BR" sz="2000" b="1" dirty="0" smtClean="0"/>
              <a:t>o cotidiano </a:t>
            </a:r>
            <a:r>
              <a:rPr lang="pt-BR" sz="2000" b="1" dirty="0"/>
              <a:t>e </a:t>
            </a:r>
            <a:endParaRPr lang="pt-BR" sz="2000" b="1" dirty="0" smtClean="0"/>
          </a:p>
          <a:p>
            <a:endParaRPr lang="pt-BR" sz="2000" b="1" dirty="0" smtClean="0"/>
          </a:p>
          <a:p>
            <a:r>
              <a:rPr lang="pt-BR" sz="2000" b="1" dirty="0" smtClean="0"/>
              <a:t>produzindo </a:t>
            </a:r>
            <a:r>
              <a:rPr lang="pt-BR" sz="2000" b="1" dirty="0" smtClean="0"/>
              <a:t>negociações a partir da problematização dos conflitos.</a:t>
            </a:r>
            <a:endParaRPr lang="pt-BR" sz="2000" b="1" dirty="0"/>
          </a:p>
          <a:p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64008" indent="0" algn="r">
              <a:buNone/>
            </a:pPr>
            <a:r>
              <a:rPr lang="pt-BR" sz="3100" b="1" dirty="0" smtClean="0">
                <a:solidFill>
                  <a:srgbClr val="FFFF00"/>
                </a:solidFill>
              </a:rPr>
              <a:t>     </a:t>
            </a:r>
          </a:p>
          <a:p>
            <a:pPr marL="64008" indent="0" algn="r">
              <a:buNone/>
            </a:pPr>
            <a:endParaRPr lang="pt-BR" sz="3100" b="1" dirty="0">
              <a:solidFill>
                <a:srgbClr val="FFFF00"/>
              </a:solidFill>
            </a:endParaRPr>
          </a:p>
          <a:p>
            <a:pPr marL="64008" indent="0" algn="r">
              <a:buNone/>
            </a:pPr>
            <a:endParaRPr lang="pt-BR" sz="3100" b="1" dirty="0" smtClean="0">
              <a:solidFill>
                <a:srgbClr val="FFFF00"/>
              </a:solidFill>
            </a:endParaRPr>
          </a:p>
          <a:p>
            <a:pPr marL="64008" indent="0" algn="r">
              <a:buNone/>
            </a:pPr>
            <a:endParaRPr lang="pt-BR" sz="3100" b="1" dirty="0">
              <a:solidFill>
                <a:srgbClr val="FFFF00"/>
              </a:solidFill>
            </a:endParaRPr>
          </a:p>
          <a:p>
            <a:pPr marL="64008" indent="0" algn="r">
              <a:buNone/>
            </a:pPr>
            <a:r>
              <a:rPr lang="pt-BR" sz="3100" b="1" dirty="0" smtClean="0">
                <a:solidFill>
                  <a:srgbClr val="FFFF00"/>
                </a:solidFill>
              </a:rPr>
              <a:t>.</a:t>
            </a:r>
            <a:endParaRPr lang="pt-BR" sz="3100" b="1" dirty="0">
              <a:solidFill>
                <a:srgbClr val="FFFF00"/>
              </a:solidFill>
            </a:endParaRPr>
          </a:p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Espaço de educação permanente em saúde - MATRICIAMENTO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79248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O APOIO e a educação permanente em saúde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8280920" cy="4493096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pt-BR" sz="2000" b="1" dirty="0" smtClean="0"/>
              <a:t>Apreensão das </a:t>
            </a:r>
            <a:r>
              <a:rPr lang="pt-BR" sz="2000" b="1" dirty="0"/>
              <a:t>diferenças</a:t>
            </a:r>
          </a:p>
          <a:p>
            <a:pPr marL="64008" indent="0" algn="ctr">
              <a:buNone/>
            </a:pPr>
            <a:r>
              <a:rPr lang="pt-BR" sz="2000" b="1" dirty="0"/>
              <a:t>e conflitos das equipes diante das diversas</a:t>
            </a:r>
          </a:p>
          <a:p>
            <a:pPr marL="64008" indent="0" algn="ctr">
              <a:buNone/>
            </a:pPr>
            <a:r>
              <a:rPr lang="pt-BR" sz="2000" b="1" dirty="0"/>
              <a:t>s</a:t>
            </a:r>
            <a:r>
              <a:rPr lang="pt-BR" sz="2000" b="1" dirty="0" smtClean="0"/>
              <a:t>ituações;</a:t>
            </a:r>
          </a:p>
          <a:p>
            <a:pPr marL="64008" indent="0" algn="ctr">
              <a:buNone/>
            </a:pPr>
            <a:endParaRPr lang="pt-BR" sz="2000" b="1" dirty="0" smtClean="0"/>
          </a:p>
          <a:p>
            <a:pPr marL="438912" lvl="1" indent="0" algn="r">
              <a:buNone/>
            </a:pPr>
            <a:r>
              <a:rPr lang="pt-BR" sz="2000" b="1" dirty="0" smtClean="0"/>
              <a:t> </a:t>
            </a:r>
            <a:r>
              <a:rPr lang="pt-BR" sz="2000" b="1" dirty="0"/>
              <a:t>identificar e inventar novos modos </a:t>
            </a:r>
            <a:r>
              <a:rPr lang="pt-BR" sz="2000" b="1" dirty="0" smtClean="0"/>
              <a:t>de gestão considerando o </a:t>
            </a:r>
            <a:r>
              <a:rPr lang="pt-BR" sz="2000" b="1" dirty="0"/>
              <a:t>processo do </a:t>
            </a:r>
            <a:r>
              <a:rPr lang="pt-BR" sz="2000" b="1" dirty="0" smtClean="0"/>
              <a:t>cuidado</a:t>
            </a:r>
          </a:p>
          <a:p>
            <a:pPr marL="438912" lvl="1" indent="0" algn="r">
              <a:buNone/>
            </a:pPr>
            <a:r>
              <a:rPr lang="pt-BR" sz="2000" b="1" dirty="0" smtClean="0"/>
              <a:t> </a:t>
            </a:r>
            <a:r>
              <a:rPr lang="pt-BR" sz="2000" b="1" dirty="0"/>
              <a:t>nos marcos da</a:t>
            </a:r>
          </a:p>
          <a:p>
            <a:pPr marL="438912" lvl="1" indent="0" algn="r">
              <a:buNone/>
            </a:pPr>
            <a:r>
              <a:rPr lang="pt-BR" sz="2000" b="1" dirty="0"/>
              <a:t>integralidade.</a:t>
            </a:r>
          </a:p>
        </p:txBody>
      </p:sp>
      <p:pic>
        <p:nvPicPr>
          <p:cNvPr id="4" name="Picture 4" descr="ciranda_margaridas_tela%20de%20monica%20sant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227457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203848" y="4797152"/>
            <a:ext cx="3528392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Ruptura da separação entre o gestor 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“do nível </a:t>
            </a:r>
            <a:r>
              <a:rPr lang="pt-BR" sz="2400" b="1" dirty="0">
                <a:solidFill>
                  <a:schemeClr val="bg1"/>
                </a:solidFill>
              </a:rPr>
              <a:t>central” e os trabalhadores das unidades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24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8229600" cy="5978136"/>
          </a:xfrm>
        </p:spPr>
        <p:txBody>
          <a:bodyPr>
            <a:normAutofit fontScale="92500" lnSpcReduction="10000"/>
          </a:bodyPr>
          <a:lstStyle/>
          <a:p>
            <a:pPr marL="64008" indent="0" algn="ctr">
              <a:lnSpc>
                <a:spcPct val="150000"/>
              </a:lnSpc>
              <a:buNone/>
            </a:pPr>
            <a:r>
              <a:rPr lang="pt-BR" sz="2400" b="1" dirty="0" smtClean="0"/>
              <a:t>NA GESTÃO E SUAS MULTIPLICIDADES OU AS MULTIPLICIDADES </a:t>
            </a:r>
            <a:r>
              <a:rPr lang="pt-BR" sz="2400" b="1" dirty="0"/>
              <a:t>E SUA GESTÃO</a:t>
            </a:r>
            <a:endParaRPr lang="pt-BR" sz="2400" b="1" dirty="0" smtClean="0"/>
          </a:p>
          <a:p>
            <a:pPr marL="64008" indent="0" algn="ctr">
              <a:lnSpc>
                <a:spcPct val="150000"/>
              </a:lnSpc>
              <a:buNone/>
            </a:pPr>
            <a:endParaRPr lang="pt-BR" sz="2400" b="1" dirty="0"/>
          </a:p>
          <a:p>
            <a:pPr marL="64008" indent="0" algn="ctr">
              <a:lnSpc>
                <a:spcPct val="150000"/>
              </a:lnSpc>
              <a:buNone/>
            </a:pPr>
            <a:r>
              <a:rPr lang="pt-BR" sz="2400" b="1" dirty="0" smtClean="0"/>
              <a:t>É preciso </a:t>
            </a:r>
            <a:r>
              <a:rPr lang="pt-BR" sz="2400" b="1" dirty="0"/>
              <a:t>espaço para </a:t>
            </a:r>
            <a:r>
              <a:rPr lang="pt-BR" sz="2400" b="1" dirty="0" err="1"/>
              <a:t>auto-análise</a:t>
            </a:r>
            <a:r>
              <a:rPr lang="pt-BR" sz="2400" b="1" dirty="0"/>
              <a:t> para o conhecimento </a:t>
            </a:r>
            <a:r>
              <a:rPr lang="pt-BR" sz="2400" b="1" dirty="0" smtClean="0"/>
              <a:t>de seus </a:t>
            </a:r>
            <a:r>
              <a:rPr lang="pt-BR" sz="2400" b="1" dirty="0"/>
              <a:t>problemas, para a identificação de saberes, que </a:t>
            </a:r>
            <a:r>
              <a:rPr lang="pt-BR" sz="2400" b="1" dirty="0" smtClean="0"/>
              <a:t>aparecem em cada situação, e muitas vezes </a:t>
            </a:r>
            <a:r>
              <a:rPr lang="pt-BR" sz="2400" b="1" dirty="0"/>
              <a:t>não</a:t>
            </a:r>
          </a:p>
          <a:p>
            <a:pPr marL="64008" indent="0" algn="ctr">
              <a:lnSpc>
                <a:spcPct val="150000"/>
              </a:lnSpc>
              <a:buNone/>
            </a:pPr>
            <a:r>
              <a:rPr lang="pt-BR" sz="2400" b="1" dirty="0"/>
              <a:t>s</a:t>
            </a:r>
            <a:r>
              <a:rPr lang="pt-BR" sz="2400" b="1" dirty="0" smtClean="0"/>
              <a:t>ão reconhecidos</a:t>
            </a:r>
            <a:r>
              <a:rPr lang="pt-BR" sz="2400" b="1" dirty="0"/>
              <a:t>. </a:t>
            </a:r>
            <a:endParaRPr lang="pt-BR" sz="2400" b="1" dirty="0" smtClean="0"/>
          </a:p>
          <a:p>
            <a:pPr marL="64008" indent="0" algn="ctr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rgbClr val="FFFF00"/>
                </a:solidFill>
              </a:rPr>
              <a:t>Ao </a:t>
            </a:r>
            <a:r>
              <a:rPr lang="pt-BR" sz="2400" b="1" dirty="0">
                <a:solidFill>
                  <a:srgbClr val="FFFF00"/>
                </a:solidFill>
              </a:rPr>
              <a:t>intervir em relações de poder em coletivos, </a:t>
            </a:r>
            <a:r>
              <a:rPr lang="pt-BR" sz="2400" b="1" dirty="0" smtClean="0">
                <a:solidFill>
                  <a:srgbClr val="FFFF00"/>
                </a:solidFill>
              </a:rPr>
              <a:t>afetamos campo </a:t>
            </a:r>
            <a:r>
              <a:rPr lang="pt-BR" sz="2400" b="1" dirty="0">
                <a:solidFill>
                  <a:srgbClr val="FFFF00"/>
                </a:solidFill>
              </a:rPr>
              <a:t>de forças, de disputas presentes nas unidades, </a:t>
            </a:r>
            <a:r>
              <a:rPr lang="pt-BR" sz="2400" b="1" dirty="0" smtClean="0">
                <a:solidFill>
                  <a:srgbClr val="FFFF00"/>
                </a:solidFill>
              </a:rPr>
              <a:t>muitas vezes marcados </a:t>
            </a:r>
            <a:r>
              <a:rPr lang="pt-BR" sz="2400" b="1" dirty="0">
                <a:solidFill>
                  <a:srgbClr val="FFFF00"/>
                </a:solidFill>
              </a:rPr>
              <a:t>pelas </a:t>
            </a:r>
            <a:r>
              <a:rPr lang="pt-BR" sz="2400" b="1" dirty="0" smtClean="0">
                <a:solidFill>
                  <a:srgbClr val="FFFF00"/>
                </a:solidFill>
              </a:rPr>
              <a:t>frustrações que a complexidade do mundo do trabalho em saúde nos traz.  </a:t>
            </a:r>
            <a:endParaRPr lang="pt-BR" sz="2400" b="1" dirty="0" smtClean="0">
              <a:solidFill>
                <a:srgbClr val="FFFF00"/>
              </a:solidFill>
            </a:endParaRPr>
          </a:p>
          <a:p>
            <a:pPr marL="64008" indent="0" algn="ctr">
              <a:lnSpc>
                <a:spcPct val="150000"/>
              </a:lnSpc>
              <a:buNone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3642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7321" y="959970"/>
            <a:ext cx="7406835" cy="452431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64008" indent="0" algn="ctr">
              <a:lnSpc>
                <a:spcPct val="150000"/>
              </a:lnSpc>
              <a:buNone/>
            </a:pPr>
            <a:r>
              <a:rPr lang="pt-BR" sz="2400" b="1" dirty="0"/>
              <a:t>Assim, ao</a:t>
            </a:r>
          </a:p>
          <a:p>
            <a:pPr marL="64008" indent="0" algn="ctr">
              <a:lnSpc>
                <a:spcPct val="150000"/>
              </a:lnSpc>
              <a:buNone/>
            </a:pPr>
            <a:r>
              <a:rPr lang="pt-BR" sz="2400" b="1" dirty="0"/>
              <a:t>mesmo tempo em que </a:t>
            </a:r>
            <a:r>
              <a:rPr lang="pt-BR" sz="2400" b="1" dirty="0" smtClean="0"/>
              <a:t>as </a:t>
            </a:r>
            <a:r>
              <a:rPr lang="pt-BR" sz="2400" b="1" dirty="0"/>
              <a:t>afetações se </a:t>
            </a:r>
            <a:r>
              <a:rPr lang="pt-BR" sz="2400" b="1" dirty="0" smtClean="0"/>
              <a:t>dão </a:t>
            </a:r>
          </a:p>
          <a:p>
            <a:pPr marL="64008" indent="0" algn="ctr">
              <a:lnSpc>
                <a:spcPct val="150000"/>
              </a:lnSpc>
              <a:buNone/>
            </a:pPr>
            <a:r>
              <a:rPr lang="pt-BR" sz="2400" b="1" dirty="0" smtClean="0"/>
              <a:t>vão </a:t>
            </a:r>
            <a:r>
              <a:rPr lang="pt-BR" sz="2400" b="1" dirty="0"/>
              <a:t>se configurando </a:t>
            </a:r>
            <a:endParaRPr lang="pt-BR" sz="2400" b="1" dirty="0" smtClean="0"/>
          </a:p>
          <a:p>
            <a:pPr marL="64008" indent="0" algn="ctr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rgbClr val="FFFF00"/>
                </a:solidFill>
              </a:rPr>
              <a:t>coletivos gestores descentralizados </a:t>
            </a:r>
          </a:p>
          <a:p>
            <a:pPr marL="64008" indent="0" algn="ctr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rgbClr val="FFFF00"/>
                </a:solidFill>
              </a:rPr>
              <a:t>que podem se </a:t>
            </a:r>
          </a:p>
          <a:p>
            <a:pPr marL="64008" indent="0" algn="ctr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FFFF00"/>
                </a:solidFill>
              </a:rPr>
              <a:t>c</a:t>
            </a:r>
            <a:r>
              <a:rPr lang="pt-BR" sz="2400" b="1" dirty="0" smtClean="0">
                <a:solidFill>
                  <a:srgbClr val="FFFF00"/>
                </a:solidFill>
              </a:rPr>
              <a:t>onstituir como  dispositivos de gestão na produção</a:t>
            </a:r>
          </a:p>
          <a:p>
            <a:pPr marL="64008" indent="0" algn="ctr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rgbClr val="FFFF00"/>
                </a:solidFill>
              </a:rPr>
              <a:t> de modelos </a:t>
            </a:r>
            <a:r>
              <a:rPr lang="pt-BR" sz="2400" b="1" dirty="0" err="1" smtClean="0">
                <a:solidFill>
                  <a:srgbClr val="FFFF00"/>
                </a:solidFill>
              </a:rPr>
              <a:t>tecno</a:t>
            </a:r>
            <a:r>
              <a:rPr lang="pt-BR" sz="2400" b="1" dirty="0" smtClean="0">
                <a:solidFill>
                  <a:srgbClr val="FFFF00"/>
                </a:solidFill>
              </a:rPr>
              <a:t>-assistenciais </a:t>
            </a:r>
          </a:p>
          <a:p>
            <a:pPr marL="64008" indent="0" algn="ctr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FFFF00"/>
                </a:solidFill>
              </a:rPr>
              <a:t>q</a:t>
            </a:r>
            <a:r>
              <a:rPr lang="pt-BR" sz="2400" b="1" dirty="0" smtClean="0">
                <a:solidFill>
                  <a:srgbClr val="FFFF00"/>
                </a:solidFill>
              </a:rPr>
              <a:t>ue em sua ação considerem que toda a vida vale a pena. </a:t>
            </a:r>
            <a:r>
              <a:rPr lang="pt-BR" sz="2400" b="1" dirty="0" smtClean="0"/>
              <a:t> </a:t>
            </a:r>
            <a:r>
              <a:rPr lang="pt-BR" sz="2400" b="1" dirty="0" smtClean="0"/>
              <a:t> </a:t>
            </a:r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2857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lugar de onde falo: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138864" cy="4349080"/>
          </a:xfrm>
        </p:spPr>
        <p:txBody>
          <a:bodyPr>
            <a:normAutofit fontScale="92500" lnSpcReduction="20000"/>
          </a:bodyPr>
          <a:lstStyle/>
          <a:p>
            <a:r>
              <a:rPr lang="pt-BR" sz="2400" b="1" dirty="0"/>
              <a:t>GESTÃO PARA A PRODUÇÃO DO CUIDADO</a:t>
            </a:r>
          </a:p>
          <a:p>
            <a:endParaRPr lang="pt-BR" sz="2400" b="1" dirty="0"/>
          </a:p>
          <a:p>
            <a:r>
              <a:rPr lang="pt-BR" sz="2400" b="1" dirty="0"/>
              <a:t>TODOS FAZEM GESTÃO:</a:t>
            </a:r>
          </a:p>
          <a:p>
            <a:endParaRPr lang="pt-BR" sz="2400" b="1" dirty="0"/>
          </a:p>
          <a:p>
            <a:pPr lvl="1"/>
            <a:r>
              <a:rPr lang="pt-BR" sz="2400" b="1" dirty="0"/>
              <a:t>Nas decisões tomadas em cada definição do que fazer, como fazer e para que fazer é que se constituem modos de gestão</a:t>
            </a:r>
          </a:p>
          <a:p>
            <a:pPr lvl="1"/>
            <a:endParaRPr lang="pt-BR" sz="2400" b="1" dirty="0"/>
          </a:p>
          <a:p>
            <a:pPr lvl="1"/>
            <a:r>
              <a:rPr lang="pt-BR" sz="2400" b="1" dirty="0"/>
              <a:t>Disputa de poderes, de projetos, de valores que acontece no cotidiano do SUS</a:t>
            </a:r>
          </a:p>
          <a:p>
            <a:pPr lvl="1"/>
            <a:endParaRPr lang="pt-BR" sz="2400" b="1" dirty="0"/>
          </a:p>
          <a:p>
            <a:pPr lvl="1"/>
            <a:r>
              <a:rPr lang="pt-BR" sz="2400" b="1" dirty="0"/>
              <a:t>Na indagação do cotidiano que a gestão acontece</a:t>
            </a:r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5944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arach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113"/>
            <a:ext cx="37084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rizoma1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868738"/>
            <a:ext cx="4429125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4932363" y="3463925"/>
            <a:ext cx="394335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pt-BR" b="1" i="1" dirty="0"/>
              <a:t>[...] foi abrir espaços para discussão seja de casos, de conflitos, de problemas administrativos, não importa o quê. Não faria nada diferente, pois fiquei diferente agora, foi o processo que me modificou. Era uma quando entrei </a:t>
            </a:r>
            <a:r>
              <a:rPr lang="pt-BR" b="1" i="1" dirty="0" smtClean="0"/>
              <a:t>nesta  gestão </a:t>
            </a:r>
            <a:r>
              <a:rPr lang="pt-BR" b="1" i="1" dirty="0"/>
              <a:t>e agora sou outra [...] </a:t>
            </a:r>
            <a:endParaRPr lang="pt-BR" dirty="0"/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125413" y="77788"/>
            <a:ext cx="51609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pt-BR" b="1" i="1" dirty="0"/>
              <a:t>[...]  – a questão é produzir “nós”, não fazer esta ruptura  do nível central e local. É importante pensar  o que é ser </a:t>
            </a:r>
            <a:r>
              <a:rPr lang="pt-BR" b="1" i="1" dirty="0" smtClean="0"/>
              <a:t>gestor </a:t>
            </a:r>
            <a:r>
              <a:rPr lang="pt-BR" b="1" i="1" dirty="0"/>
              <a:t>– se pensarmos em julgamento - estamos equivocados – cuidado com os fluxogramas – não podemos ficar só na tecnologia dura - temos que entrar neste meio de campo e trabalhar na compreensão da rede – temos que manejar nossa ansiedade  [...]</a:t>
            </a:r>
            <a:endParaRPr lang="pt-B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73824"/>
            <a:ext cx="7924800" cy="944628"/>
          </a:xfrm>
        </p:spPr>
        <p:txBody>
          <a:bodyPr/>
          <a:lstStyle/>
          <a:p>
            <a:r>
              <a:rPr lang="pt-BR" sz="2800" b="1" dirty="0"/>
              <a:t>NO MODO TRADICIONAL</a:t>
            </a:r>
            <a:br>
              <a:rPr lang="pt-BR" sz="2800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pt-BR" sz="2400" dirty="0" smtClean="0"/>
              <a:t>Gestores em nível central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Relacionam-se com os trabalhadores por meio de normas, protocolos, controle, fluxos  pré-determinados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O conflito visto com uma falha , um erro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Forte hierarquia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61048"/>
            <a:ext cx="1802112" cy="182635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7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60648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/>
              <a:t>As normas - produzidas em parte pela equipe gestora e em parte pelo modo </a:t>
            </a:r>
            <a:r>
              <a:rPr lang="pt-BR" sz="2400" b="1" dirty="0" smtClean="0"/>
              <a:t>de trabalhar </a:t>
            </a:r>
            <a:r>
              <a:rPr lang="pt-BR" sz="2400" b="1" dirty="0"/>
              <a:t>do modelo hegemônico já instituído nas organizações de saúde - desafiam </a:t>
            </a:r>
            <a:r>
              <a:rPr lang="pt-BR" sz="2400" b="1" dirty="0" smtClean="0"/>
              <a:t>os coletivos </a:t>
            </a:r>
            <a:r>
              <a:rPr lang="pt-BR" sz="2400" b="1" dirty="0"/>
              <a:t>de </a:t>
            </a:r>
            <a:r>
              <a:rPr lang="pt-BR" sz="2400" b="1" dirty="0" smtClean="0"/>
              <a:t>trabalho.</a:t>
            </a:r>
          </a:p>
          <a:p>
            <a:pPr algn="ctr">
              <a:lnSpc>
                <a:spcPct val="150000"/>
              </a:lnSpc>
            </a:pPr>
            <a:r>
              <a:rPr lang="pt-BR" sz="2400" b="1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 smtClean="0"/>
              <a:t>Nas singularidades </a:t>
            </a:r>
            <a:r>
              <a:rPr lang="pt-BR" sz="2400" b="1" dirty="0"/>
              <a:t>das situações </a:t>
            </a:r>
            <a:r>
              <a:rPr lang="pt-BR" sz="2400" b="1" dirty="0" smtClean="0"/>
              <a:t>de trabalho e exigências </a:t>
            </a:r>
            <a:r>
              <a:rPr lang="pt-BR" sz="2400" b="1" dirty="0"/>
              <a:t>do </a:t>
            </a:r>
            <a:r>
              <a:rPr lang="pt-BR" sz="2400" b="1" dirty="0" smtClean="0"/>
              <a:t>cotidiano: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os trabalhadores transgridem </a:t>
            </a:r>
            <a:r>
              <a:rPr lang="pt-BR" sz="2000" b="1" dirty="0"/>
              <a:t>as </a:t>
            </a:r>
            <a:r>
              <a:rPr lang="pt-BR" sz="2000" b="1" dirty="0" smtClean="0"/>
              <a:t>prescrições e </a:t>
            </a:r>
          </a:p>
          <a:p>
            <a:pPr lvl="1">
              <a:lnSpc>
                <a:spcPct val="150000"/>
              </a:lnSpc>
            </a:pPr>
            <a:r>
              <a:rPr lang="pt-BR" sz="2000" b="1" dirty="0" smtClean="0"/>
              <a:t>as normas;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produzem </a:t>
            </a:r>
            <a:r>
              <a:rPr lang="pt-BR" sz="2000" b="1" dirty="0"/>
              <a:t>incessantemente </a:t>
            </a:r>
            <a:r>
              <a:rPr lang="pt-BR" sz="2000" b="1" dirty="0" smtClean="0"/>
              <a:t>micro normas. </a:t>
            </a:r>
          </a:p>
          <a:p>
            <a:pPr>
              <a:lnSpc>
                <a:spcPct val="150000"/>
              </a:lnSpc>
            </a:pPr>
            <a:endParaRPr lang="pt-BR" sz="2000" b="1" dirty="0"/>
          </a:p>
        </p:txBody>
      </p:sp>
      <p:pic>
        <p:nvPicPr>
          <p:cNvPr id="3" name="Picture 3" descr="rizoma_s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3831097"/>
            <a:ext cx="3409032" cy="1971891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8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-77600"/>
            <a:ext cx="7924800" cy="1143000"/>
          </a:xfrm>
        </p:spPr>
        <p:txBody>
          <a:bodyPr/>
          <a:lstStyle/>
          <a:p>
            <a:r>
              <a:rPr lang="pt-BR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Pistas para romper com esta concepção</a:t>
            </a:r>
            <a:endParaRPr lang="pt-BR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815837"/>
            <a:ext cx="4824536" cy="374072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200000"/>
              </a:lnSpc>
            </a:pPr>
            <a:r>
              <a:rPr lang="pt-BR" sz="3800" b="1" dirty="0" smtClean="0"/>
              <a:t>MICROPOLÍTICA</a:t>
            </a:r>
            <a:r>
              <a:rPr lang="pt-BR" sz="4000" b="1" dirty="0" smtClean="0"/>
              <a:t> DO TRABALHO VIVO EM ATO</a:t>
            </a:r>
          </a:p>
          <a:p>
            <a:pPr>
              <a:lnSpc>
                <a:spcPct val="200000"/>
              </a:lnSpc>
            </a:pPr>
            <a:r>
              <a:rPr lang="pt-BR" sz="4000" b="1" dirty="0" smtClean="0"/>
              <a:t>AMPLIAR A CAIXA DE FERRAMENTAS</a:t>
            </a:r>
          </a:p>
          <a:p>
            <a:pPr>
              <a:lnSpc>
                <a:spcPct val="200000"/>
              </a:lnSpc>
            </a:pPr>
            <a:r>
              <a:rPr lang="pt-BR" sz="4000" b="1" dirty="0" smtClean="0"/>
              <a:t>PRODUÇÃO DE APOIO </a:t>
            </a:r>
          </a:p>
          <a:p>
            <a:pPr>
              <a:lnSpc>
                <a:spcPct val="200000"/>
              </a:lnSpc>
            </a:pPr>
            <a:r>
              <a:rPr lang="pt-BR" sz="4000" b="1" dirty="0" smtClean="0"/>
              <a:t>EDUCAÇÃO PERMANENTE EM SAÚDE</a:t>
            </a:r>
            <a:endParaRPr lang="pt-BR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66" y="0"/>
            <a:ext cx="2096734" cy="202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96136" y="31409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76056" y="2633137"/>
            <a:ext cx="39424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indent="0" algn="r">
              <a:buNone/>
            </a:pPr>
            <a:r>
              <a:rPr lang="pt-BR" sz="2400" b="1" dirty="0">
                <a:solidFill>
                  <a:srgbClr val="FFFF00"/>
                </a:solidFill>
              </a:rPr>
              <a:t>Cotidiano - tempo em que acontece o encontro do trabalhador com o usuário, </a:t>
            </a:r>
          </a:p>
          <a:p>
            <a:pPr marL="64008" indent="0" algn="r">
              <a:buNone/>
            </a:pPr>
            <a:r>
              <a:rPr lang="pt-BR" sz="2400" b="1" dirty="0">
                <a:solidFill>
                  <a:srgbClr val="FFFF00"/>
                </a:solidFill>
              </a:rPr>
              <a:t>momento do trabalho</a:t>
            </a:r>
          </a:p>
          <a:p>
            <a:pPr marL="64008" indent="0" algn="r">
              <a:buNone/>
            </a:pPr>
            <a:r>
              <a:rPr lang="pt-BR" sz="2400" b="1" dirty="0">
                <a:solidFill>
                  <a:srgbClr val="FFFF00"/>
                </a:solidFill>
              </a:rPr>
              <a:t>vivo em ato, </a:t>
            </a:r>
          </a:p>
          <a:p>
            <a:pPr marL="64008" indent="0" algn="r">
              <a:buNone/>
            </a:pPr>
            <a:r>
              <a:rPr lang="pt-BR" sz="2400" b="1" dirty="0">
                <a:solidFill>
                  <a:srgbClr val="FFFF00"/>
                </a:solidFill>
              </a:rPr>
              <a:t>é o tempo-lugar das disputas,</a:t>
            </a:r>
          </a:p>
          <a:p>
            <a:pPr marL="64008" indent="0" algn="r">
              <a:buNone/>
            </a:pPr>
            <a:r>
              <a:rPr lang="pt-BR" sz="2400" b="1" dirty="0">
                <a:solidFill>
                  <a:srgbClr val="FFFF00"/>
                </a:solidFill>
              </a:rPr>
              <a:t>tempo-espaço de luta, de exercício de poder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556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2132856"/>
            <a:ext cx="6696744" cy="1949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/>
              <a:t>Criar </a:t>
            </a:r>
            <a:r>
              <a:rPr lang="pt-BR" sz="2800" dirty="0"/>
              <a:t>fluxos, investir </a:t>
            </a:r>
            <a:r>
              <a:rPr lang="pt-BR" sz="2800" dirty="0" smtClean="0"/>
              <a:t>em uma </a:t>
            </a:r>
            <a:r>
              <a:rPr lang="pt-BR" sz="2800" dirty="0"/>
              <a:t>determinada </a:t>
            </a:r>
            <a:r>
              <a:rPr lang="pt-BR" sz="2800" dirty="0" err="1"/>
              <a:t>direcionalidade</a:t>
            </a:r>
            <a:r>
              <a:rPr lang="pt-BR" sz="2800" dirty="0"/>
              <a:t> com </a:t>
            </a:r>
            <a:r>
              <a:rPr lang="pt-BR" sz="2800" dirty="0" smtClean="0"/>
              <a:t>apostas </a:t>
            </a:r>
            <a:r>
              <a:rPr lang="pt-BR" sz="2800" dirty="0"/>
              <a:t>de </a:t>
            </a:r>
            <a:r>
              <a:rPr lang="pt-BR" sz="2800" dirty="0" smtClean="0"/>
              <a:t>espaços de encontro, </a:t>
            </a:r>
            <a:r>
              <a:rPr lang="pt-BR" sz="2800" dirty="0"/>
              <a:t>de tempo, </a:t>
            </a:r>
            <a:r>
              <a:rPr lang="pt-BR" sz="2800" dirty="0" smtClean="0">
                <a:solidFill>
                  <a:srgbClr val="FFFF00"/>
                </a:solidFill>
              </a:rPr>
              <a:t>investimento </a:t>
            </a:r>
            <a:r>
              <a:rPr lang="pt-BR" sz="2800" dirty="0">
                <a:solidFill>
                  <a:srgbClr val="FFFF00"/>
                </a:solidFill>
              </a:rPr>
              <a:t>ativo da gestão </a:t>
            </a:r>
          </a:p>
        </p:txBody>
      </p:sp>
    </p:spTree>
    <p:extLst>
      <p:ext uri="{BB962C8B-B14F-4D97-AF65-F5344CB8AC3E}">
        <p14:creationId xmlns:p14="http://schemas.microsoft.com/office/powerpoint/2010/main" val="34658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4008" indent="0" algn="ctr">
              <a:lnSpc>
                <a:spcPct val="150000"/>
              </a:lnSpc>
              <a:buNone/>
            </a:pPr>
            <a:r>
              <a:rPr lang="pt-BR" sz="2800" b="1" dirty="0" smtClean="0"/>
              <a:t>Arranjos que produzam </a:t>
            </a:r>
            <a:r>
              <a:rPr lang="pt-BR" sz="2800" b="1" dirty="0"/>
              <a:t>encontros, </a:t>
            </a:r>
            <a:r>
              <a:rPr lang="pt-BR" sz="2800" b="1" dirty="0" smtClean="0"/>
              <a:t> </a:t>
            </a:r>
            <a:r>
              <a:rPr lang="pt-BR" sz="2800" b="1" dirty="0"/>
              <a:t>múltiplas conexões e de </a:t>
            </a:r>
            <a:r>
              <a:rPr lang="pt-BR" sz="2800" b="1" dirty="0" smtClean="0"/>
              <a:t>intensa rede </a:t>
            </a:r>
            <a:r>
              <a:rPr lang="pt-BR" sz="2800" b="1" dirty="0"/>
              <a:t>de conversações.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 smtClean="0"/>
              <a:t>ARRANJOs</a:t>
            </a:r>
            <a:r>
              <a:rPr lang="pt-BR" b="1" dirty="0" smtClean="0"/>
              <a:t> </a:t>
            </a:r>
            <a:r>
              <a:rPr lang="pt-BR" b="1" dirty="0" err="1" smtClean="0"/>
              <a:t>SINGULARes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756230" cy="342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2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4392488" cy="638132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pt-BR" sz="6200" b="1" dirty="0" smtClean="0"/>
              <a:t>MICROPOLÍTICA DO TRABALHO VIVO - </a:t>
            </a:r>
            <a:r>
              <a:rPr lang="pt-BR" sz="6200" b="1" dirty="0"/>
              <a:t>possibilidades de produção e cristalização de modelos de atenção na gestão </a:t>
            </a:r>
            <a:r>
              <a:rPr lang="pt-BR" sz="6200" b="1" dirty="0" smtClean="0"/>
              <a:t>do cotidiano</a:t>
            </a:r>
            <a:r>
              <a:rPr lang="pt-BR" sz="6200" b="1" dirty="0"/>
              <a:t>. </a:t>
            </a:r>
            <a:endParaRPr lang="pt-BR" sz="6200" b="1" dirty="0" smtClean="0"/>
          </a:p>
          <a:p>
            <a:pPr>
              <a:lnSpc>
                <a:spcPct val="170000"/>
              </a:lnSpc>
            </a:pPr>
            <a:endParaRPr lang="pt-BR" sz="6200" b="1" dirty="0"/>
          </a:p>
          <a:p>
            <a:pPr>
              <a:lnSpc>
                <a:spcPct val="170000"/>
              </a:lnSpc>
            </a:pPr>
            <a:r>
              <a:rPr lang="pt-BR" sz="6200" b="1" dirty="0" smtClean="0"/>
              <a:t>“</a:t>
            </a:r>
            <a:r>
              <a:rPr lang="pt-BR" sz="6200" b="1" dirty="0"/>
              <a:t>uma </a:t>
            </a:r>
            <a:r>
              <a:rPr lang="pt-BR" sz="6200" b="1" dirty="0" smtClean="0"/>
              <a:t>CAIXA DE FERRAMENTAS </a:t>
            </a:r>
            <a:r>
              <a:rPr lang="pt-BR" sz="6200" b="1" dirty="0"/>
              <a:t>conceitual e operacional, </a:t>
            </a:r>
            <a:r>
              <a:rPr lang="pt-BR" sz="6200" b="1" dirty="0" err="1"/>
              <a:t>multirreferenciada</a:t>
            </a:r>
            <a:r>
              <a:rPr lang="pt-BR" sz="6200" b="1" dirty="0"/>
              <a:t>, </a:t>
            </a:r>
            <a:r>
              <a:rPr lang="pt-BR" sz="6200" b="1" dirty="0" smtClean="0"/>
              <a:t>para </a:t>
            </a:r>
            <a:r>
              <a:rPr lang="pt-BR" sz="6200" b="1" dirty="0"/>
              <a:t>dar conta deste complexo processo de </a:t>
            </a:r>
            <a:r>
              <a:rPr lang="pt-BR" sz="6200" b="1" dirty="0" err="1"/>
              <a:t>contratualização</a:t>
            </a:r>
            <a:r>
              <a:rPr lang="pt-BR" sz="6200" b="1" dirty="0"/>
              <a:t> social, político </a:t>
            </a:r>
            <a:r>
              <a:rPr lang="pt-BR" sz="6200" b="1" dirty="0" smtClean="0"/>
              <a:t>e técnico</a:t>
            </a:r>
            <a:r>
              <a:rPr lang="pt-BR" sz="6200" b="1" dirty="0"/>
              <a:t>”. </a:t>
            </a:r>
            <a:endParaRPr lang="pt-BR" sz="6200" b="1" dirty="0" smtClean="0"/>
          </a:p>
          <a:p>
            <a:pPr>
              <a:lnSpc>
                <a:spcPct val="170000"/>
              </a:lnSpc>
            </a:pPr>
            <a:endParaRPr lang="pt-BR" sz="6200" b="1" dirty="0"/>
          </a:p>
          <a:p>
            <a:pPr>
              <a:lnSpc>
                <a:spcPct val="170000"/>
              </a:lnSpc>
            </a:pPr>
            <a:r>
              <a:rPr lang="pt-BR" sz="6200" b="1" dirty="0" smtClean="0"/>
              <a:t>Uma </a:t>
            </a:r>
            <a:r>
              <a:rPr lang="pt-BR" sz="6200" b="1" dirty="0"/>
              <a:t>caixa de ferramentas que se abra para incorporar novos saberes e práticas </a:t>
            </a:r>
            <a:r>
              <a:rPr lang="pt-BR" sz="6200" b="1" dirty="0" smtClean="0"/>
              <a:t>dos processos </a:t>
            </a:r>
            <a:r>
              <a:rPr lang="pt-BR" sz="6200" b="1" dirty="0"/>
              <a:t>em </a:t>
            </a:r>
            <a:r>
              <a:rPr lang="pt-BR" sz="6200" b="1" dirty="0" smtClean="0"/>
              <a:t>produção.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8" descr="2041429165_889d442c4b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4450" y="1600200"/>
            <a:ext cx="3086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99792" y="6330806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MERHY</a:t>
            </a:r>
            <a:r>
              <a:rPr lang="pt-BR" sz="1600" b="1" dirty="0"/>
              <a:t>, </a:t>
            </a:r>
            <a:r>
              <a:rPr lang="pt-BR" sz="1600" b="1" dirty="0" smtClean="0"/>
              <a:t>2003.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9292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726</TotalTime>
  <Words>964</Words>
  <Application>Microsoft Office PowerPoint</Application>
  <PresentationFormat>Apresentação na tela (4:3)</PresentationFormat>
  <Paragraphs>129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Horizonte</vt:lpstr>
      <vt:lpstr>A GESTÃO E SUAS MULTIPLICIDADES</vt:lpstr>
      <vt:lpstr>O lugar de onde falo:</vt:lpstr>
      <vt:lpstr>NO MODO TRADICIONAL </vt:lpstr>
      <vt:lpstr>Apresentação do PowerPoint</vt:lpstr>
      <vt:lpstr>Apresentação do PowerPoint</vt:lpstr>
      <vt:lpstr>Pistas para romper com esta concepção</vt:lpstr>
      <vt:lpstr>Apresentação do PowerPoint</vt:lpstr>
      <vt:lpstr>ARRANJOs SINGULARes</vt:lpstr>
      <vt:lpstr>Apresentação do PowerPoint</vt:lpstr>
      <vt:lpstr>Apresentação do PowerPoint</vt:lpstr>
      <vt:lpstr>O APOIO: Intensa rede de conversações</vt:lpstr>
      <vt:lpstr>Apoio institucional e matricial</vt:lpstr>
      <vt:lpstr>Apresentação do PowerPoint</vt:lpstr>
      <vt:lpstr>Apoio institucional e matricial</vt:lpstr>
      <vt:lpstr>Espaço de educação permanente em saúde</vt:lpstr>
      <vt:lpstr>Espaço de educação permanente em saúde - MATRICIAMENTO</vt:lpstr>
      <vt:lpstr>O APOIO e a educação permanente em saúde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Laís S. Baduy</dc:creator>
  <cp:lastModifiedBy>Rossana</cp:lastModifiedBy>
  <cp:revision>54</cp:revision>
  <dcterms:created xsi:type="dcterms:W3CDTF">2011-11-21T16:49:08Z</dcterms:created>
  <dcterms:modified xsi:type="dcterms:W3CDTF">2012-03-22T11:11:35Z</dcterms:modified>
</cp:coreProperties>
</file>